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91" r:id="rId5"/>
    <p:sldId id="270" r:id="rId6"/>
    <p:sldId id="271" r:id="rId7"/>
    <p:sldId id="292" r:id="rId8"/>
    <p:sldId id="293" r:id="rId9"/>
    <p:sldId id="297" r:id="rId10"/>
    <p:sldId id="278" r:id="rId11"/>
    <p:sldId id="277" r:id="rId12"/>
    <p:sldId id="276" r:id="rId13"/>
    <p:sldId id="281" r:id="rId14"/>
    <p:sldId id="283" r:id="rId15"/>
    <p:sldId id="290" r:id="rId16"/>
    <p:sldId id="296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348" y="1853513"/>
            <a:ext cx="8001000" cy="285924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Проведение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итогового собеседования по русскому </a:t>
            </a:r>
            <a:r>
              <a:rPr lang="ru-RU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языку </a:t>
            </a:r>
            <a:r>
              <a:rPr lang="ru-RU" sz="4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условие допуска к государственной итоговой аттестации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74261" y="242128"/>
            <a:ext cx="7762119" cy="8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04" y="0"/>
            <a:ext cx="8125138" cy="76897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собеседования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ОО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0481" y="861423"/>
            <a:ext cx="9067797" cy="60450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400" dirty="0" smtClean="0"/>
              <a:t>Продолжительность </a:t>
            </a:r>
            <a:r>
              <a:rPr lang="ru-RU" sz="3400" dirty="0"/>
              <a:t>проведения </a:t>
            </a:r>
            <a:r>
              <a:rPr lang="ru-RU" sz="3400" dirty="0" smtClean="0"/>
              <a:t>ИС для </a:t>
            </a:r>
            <a:r>
              <a:rPr lang="ru-RU" sz="3400" dirty="0"/>
              <a:t>каждого участника </a:t>
            </a:r>
            <a:r>
              <a:rPr lang="ru-RU" sz="3400" dirty="0" smtClean="0"/>
              <a:t>ИС составляет </a:t>
            </a:r>
            <a:r>
              <a:rPr lang="ru-RU" sz="3400" dirty="0"/>
              <a:t>в среднем </a:t>
            </a:r>
            <a:r>
              <a:rPr lang="ru-RU" sz="3400" b="1" dirty="0">
                <a:solidFill>
                  <a:srgbClr val="C00000"/>
                </a:solidFill>
              </a:rPr>
              <a:t>15 минут</a:t>
            </a:r>
            <a:r>
              <a:rPr lang="ru-RU" sz="3400" dirty="0"/>
              <a:t>. </a:t>
            </a:r>
          </a:p>
          <a:p>
            <a:pPr algn="just"/>
            <a:r>
              <a:rPr lang="ru-RU" sz="3400" dirty="0" smtClean="0"/>
              <a:t>В </a:t>
            </a:r>
            <a:r>
              <a:rPr lang="ru-RU" sz="3400" dirty="0"/>
              <a:t>продолжительность </a:t>
            </a:r>
            <a:r>
              <a:rPr lang="ru-RU" sz="3400" dirty="0" smtClean="0"/>
              <a:t>ИС не </a:t>
            </a:r>
            <a:r>
              <a:rPr lang="ru-RU" sz="3400" dirty="0"/>
              <a:t>включается время, отведенное на подготовительные мероприятия (приветствие участника </a:t>
            </a:r>
            <a:r>
              <a:rPr lang="ru-RU" sz="3400" dirty="0" smtClean="0"/>
              <a:t>ИС, </a:t>
            </a:r>
            <a:r>
              <a:rPr lang="ru-RU" sz="3400" dirty="0"/>
              <a:t>внесение сведений в ведомость учета проведения </a:t>
            </a:r>
            <a:r>
              <a:rPr lang="ru-RU" sz="3400" dirty="0" smtClean="0"/>
              <a:t>ИС </a:t>
            </a:r>
            <a:r>
              <a:rPr lang="ru-RU" sz="3400" dirty="0"/>
              <a:t>в аудитории, инструктаж участника </a:t>
            </a:r>
            <a:r>
              <a:rPr lang="ru-RU" sz="3400" dirty="0" smtClean="0"/>
              <a:t>собеседования </a:t>
            </a:r>
            <a:r>
              <a:rPr lang="ru-RU" sz="3400" dirty="0"/>
              <a:t>экзаменатором-собеседником по выполнению заданий КИМ до начала </a:t>
            </a:r>
            <a:r>
              <a:rPr lang="ru-RU" sz="3400" dirty="0" smtClean="0"/>
              <a:t>процедуры).</a:t>
            </a:r>
            <a:endParaRPr lang="ru-RU" sz="3400" dirty="0"/>
          </a:p>
          <a:p>
            <a:pPr algn="just"/>
            <a:r>
              <a:rPr lang="ru-RU" sz="3400" dirty="0" smtClean="0"/>
              <a:t>В </a:t>
            </a:r>
            <a:r>
              <a:rPr lang="ru-RU" sz="3400" dirty="0"/>
              <a:t>случае получения </a:t>
            </a:r>
            <a:r>
              <a:rPr lang="ru-RU" sz="3400" dirty="0" smtClean="0"/>
              <a:t>неудовлетворительного результата («</a:t>
            </a:r>
            <a:r>
              <a:rPr lang="ru-RU" sz="3400" dirty="0"/>
              <a:t>незачет</a:t>
            </a:r>
            <a:r>
              <a:rPr lang="ru-RU" sz="3400" dirty="0" smtClean="0"/>
              <a:t>») </a:t>
            </a:r>
            <a:r>
              <a:rPr lang="ru-RU" sz="3400" dirty="0"/>
              <a:t>за </a:t>
            </a:r>
            <a:r>
              <a:rPr lang="ru-RU" sz="3400" dirty="0" smtClean="0"/>
              <a:t>ИС обучающиеся</a:t>
            </a:r>
            <a:r>
              <a:rPr lang="ru-RU" sz="3400" dirty="0"/>
              <a:t>, экстерны вправе пересдать </a:t>
            </a:r>
            <a:r>
              <a:rPr lang="ru-RU" sz="3400" dirty="0" smtClean="0"/>
              <a:t>ИС в </a:t>
            </a:r>
            <a:r>
              <a:rPr lang="ru-RU" sz="3400" dirty="0"/>
              <a:t>текущем учебном году, но не более двух раз и только в дополнительные сроки, предусмотренные расписанием проведения </a:t>
            </a:r>
            <a:r>
              <a:rPr lang="ru-RU" sz="3400" dirty="0" smtClean="0"/>
              <a:t>ИС.</a:t>
            </a:r>
            <a:endParaRPr lang="ru-RU" sz="3400" dirty="0"/>
          </a:p>
          <a:p>
            <a:pPr algn="just"/>
            <a:r>
              <a:rPr lang="ru-RU" sz="3400" dirty="0" smtClean="0"/>
              <a:t>Участники ИС могут </a:t>
            </a:r>
            <a:r>
              <a:rPr lang="ru-RU" sz="3400" dirty="0"/>
              <a:t>быть повторно допущены в текущем учебном году к прохождению </a:t>
            </a:r>
            <a:r>
              <a:rPr lang="ru-RU" sz="3400" dirty="0" smtClean="0"/>
              <a:t>ИС в </a:t>
            </a:r>
            <a:r>
              <a:rPr lang="ru-RU" sz="3400" dirty="0"/>
              <a:t>случаях, предусмотренных пунктом 20 Порядка, в дополнительные сроки.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030" y="286005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84055" y="975379"/>
            <a:ext cx="8980013" cy="610674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sz="5000" b="1" dirty="0" smtClean="0">
                <a:solidFill>
                  <a:srgbClr val="002060"/>
                </a:solidFill>
              </a:rPr>
              <a:t>Руководитель ОО </a:t>
            </a:r>
            <a:r>
              <a:rPr lang="ru-RU" sz="5000" dirty="0" smtClean="0"/>
              <a:t>обеспечивает </a:t>
            </a:r>
            <a:r>
              <a:rPr lang="ru-RU" sz="5000" dirty="0"/>
              <a:t>создание </a:t>
            </a:r>
            <a:r>
              <a:rPr lang="ru-RU" sz="5000" b="1" dirty="0" smtClean="0">
                <a:solidFill>
                  <a:srgbClr val="C00000"/>
                </a:solidFill>
              </a:rPr>
              <a:t>комиссии по               проведению </a:t>
            </a:r>
            <a:r>
              <a:rPr lang="ru-RU" sz="5000" dirty="0" smtClean="0"/>
              <a:t>и </a:t>
            </a:r>
            <a:r>
              <a:rPr lang="ru-RU" sz="5000" b="1" dirty="0">
                <a:solidFill>
                  <a:srgbClr val="C00000"/>
                </a:solidFill>
              </a:rPr>
              <a:t>комиссии по проверке </a:t>
            </a:r>
            <a:r>
              <a:rPr lang="ru-RU" sz="5000" b="1" dirty="0" smtClean="0">
                <a:solidFill>
                  <a:srgbClr val="C00000"/>
                </a:solidFill>
              </a:rPr>
              <a:t>итогового собеседования</a:t>
            </a:r>
            <a:r>
              <a:rPr lang="ru-RU" sz="5000" dirty="0" smtClean="0"/>
              <a:t> </a:t>
            </a:r>
            <a:r>
              <a:rPr lang="ru-RU" sz="5000" dirty="0"/>
              <a:t>не позднее, чем </a:t>
            </a:r>
            <a:r>
              <a:rPr lang="ru-RU" sz="5000" b="1" dirty="0">
                <a:solidFill>
                  <a:srgbClr val="C00000"/>
                </a:solidFill>
              </a:rPr>
              <a:t>за две недели </a:t>
            </a:r>
            <a:r>
              <a:rPr lang="ru-RU" sz="5000" dirty="0"/>
              <a:t>до  дня проведения </a:t>
            </a:r>
            <a:r>
              <a:rPr lang="ru-RU" sz="5000" dirty="0" smtClean="0"/>
              <a:t>ИС. 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/>
              <a:t> </a:t>
            </a:r>
            <a:r>
              <a:rPr lang="ru-RU" sz="5000" dirty="0" smtClean="0"/>
              <a:t>   В </a:t>
            </a:r>
            <a:r>
              <a:rPr lang="ru-RU" sz="5000" dirty="0"/>
              <a:t>состав </a:t>
            </a:r>
            <a:r>
              <a:rPr lang="ru-RU" sz="5000" b="1" dirty="0">
                <a:solidFill>
                  <a:srgbClr val="C00000"/>
                </a:solidFill>
              </a:rPr>
              <a:t>комиссии </a:t>
            </a:r>
            <a:r>
              <a:rPr lang="ru-RU" sz="5000" b="1" dirty="0" smtClean="0">
                <a:solidFill>
                  <a:srgbClr val="C00000"/>
                </a:solidFill>
              </a:rPr>
              <a:t>ОО по </a:t>
            </a:r>
            <a:r>
              <a:rPr lang="ru-RU" sz="5000" b="1" dirty="0">
                <a:solidFill>
                  <a:srgbClr val="C00000"/>
                </a:solidFill>
              </a:rPr>
              <a:t>проведению </a:t>
            </a:r>
            <a:r>
              <a:rPr lang="ru-RU" sz="5000" b="1" dirty="0" smtClean="0">
                <a:solidFill>
                  <a:srgbClr val="C00000"/>
                </a:solidFill>
              </a:rPr>
              <a:t>ИС</a:t>
            </a:r>
            <a:r>
              <a:rPr lang="ru-RU" sz="5000" dirty="0" smtClean="0"/>
              <a:t> входят</a:t>
            </a:r>
            <a:r>
              <a:rPr lang="ru-RU" sz="5000" dirty="0"/>
              <a:t>:</a:t>
            </a:r>
          </a:p>
          <a:p>
            <a:pPr marL="0" indent="0" algn="just">
              <a:buNone/>
            </a:pPr>
            <a:r>
              <a:rPr lang="ru-RU" sz="5000" dirty="0"/>
              <a:t>- </a:t>
            </a:r>
            <a:r>
              <a:rPr lang="ru-RU" sz="5000" b="1" dirty="0">
                <a:solidFill>
                  <a:srgbClr val="002060"/>
                </a:solidFill>
              </a:rPr>
              <a:t>ответственный организатор </a:t>
            </a:r>
            <a:r>
              <a:rPr lang="ru-RU" sz="5000" b="1" dirty="0" smtClean="0">
                <a:solidFill>
                  <a:srgbClr val="002060"/>
                </a:solidFill>
              </a:rPr>
              <a:t>ОО</a:t>
            </a:r>
            <a:r>
              <a:rPr lang="ru-RU" sz="5000" dirty="0" smtClean="0"/>
              <a:t>, </a:t>
            </a:r>
            <a:r>
              <a:rPr lang="ru-RU" sz="5000" dirty="0"/>
              <a:t>обеспечивающий подготовку и проведение </a:t>
            </a:r>
            <a:r>
              <a:rPr lang="ru-RU" sz="5000" dirty="0" smtClean="0"/>
              <a:t>ИС;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/>
              <a:t>- </a:t>
            </a:r>
            <a:r>
              <a:rPr lang="ru-RU" sz="5000" b="1" dirty="0">
                <a:solidFill>
                  <a:srgbClr val="002060"/>
                </a:solidFill>
              </a:rPr>
              <a:t>организаторы проведения </a:t>
            </a:r>
            <a:r>
              <a:rPr lang="ru-RU" sz="5000" b="1" dirty="0" smtClean="0">
                <a:solidFill>
                  <a:srgbClr val="002060"/>
                </a:solidFill>
              </a:rPr>
              <a:t>ИС</a:t>
            </a:r>
            <a:r>
              <a:rPr lang="ru-RU" sz="5000" dirty="0" smtClean="0"/>
              <a:t>, обеспечивающие передвижение участников ИС и </a:t>
            </a:r>
            <a:r>
              <a:rPr lang="ru-RU" sz="5000" dirty="0"/>
              <a:t>соблюдение порядка иными обучающимися </a:t>
            </a:r>
            <a:r>
              <a:rPr lang="ru-RU" sz="5000" dirty="0" smtClean="0"/>
              <a:t>ОО, </a:t>
            </a:r>
            <a:r>
              <a:rPr lang="ru-RU" sz="5000" dirty="0"/>
              <a:t>не принимающими участия в </a:t>
            </a:r>
            <a:r>
              <a:rPr lang="ru-RU" sz="5000" dirty="0" smtClean="0"/>
              <a:t>ИС (в </a:t>
            </a:r>
            <a:r>
              <a:rPr lang="ru-RU" sz="5000" dirty="0"/>
              <a:t>случае если </a:t>
            </a:r>
            <a:r>
              <a:rPr lang="ru-RU" sz="5000" dirty="0" smtClean="0"/>
              <a:t>ИС проводится </a:t>
            </a:r>
            <a:r>
              <a:rPr lang="ru-RU" sz="5000" dirty="0"/>
              <a:t>во время учебного процесса в </a:t>
            </a:r>
            <a:r>
              <a:rPr lang="ru-RU" sz="5000" dirty="0" smtClean="0"/>
              <a:t>ОО);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/>
              <a:t>- </a:t>
            </a:r>
            <a:r>
              <a:rPr lang="ru-RU" sz="5000" b="1" dirty="0">
                <a:solidFill>
                  <a:srgbClr val="002060"/>
                </a:solidFill>
              </a:rPr>
              <a:t>экзаменатор-собеседник</a:t>
            </a:r>
            <a:r>
              <a:rPr lang="ru-RU" sz="5000" dirty="0"/>
              <a:t>, который проводит собеседование с участниками </a:t>
            </a:r>
            <a:r>
              <a:rPr lang="ru-RU" sz="5000" dirty="0" smtClean="0"/>
              <a:t>ИС, проводит </a:t>
            </a:r>
            <a:r>
              <a:rPr lang="ru-RU" sz="5000" dirty="0"/>
              <a:t>инструктаж участника собеседования по выполнению заданий, а также обеспечивает проверку документов, удостоверяющих личность участников </a:t>
            </a:r>
            <a:r>
              <a:rPr lang="ru-RU" sz="5000" dirty="0" smtClean="0"/>
              <a:t>ИС, </a:t>
            </a:r>
            <a:r>
              <a:rPr lang="ru-RU" sz="5000" dirty="0"/>
              <a:t>фиксирует время начала и время окончания проведения </a:t>
            </a:r>
            <a:r>
              <a:rPr lang="ru-RU" sz="5000" dirty="0" smtClean="0"/>
              <a:t>ИС для </a:t>
            </a:r>
            <a:r>
              <a:rPr lang="ru-RU" sz="5000" dirty="0"/>
              <a:t>каждого </a:t>
            </a:r>
            <a:r>
              <a:rPr lang="ru-RU" sz="5000" dirty="0" smtClean="0"/>
              <a:t>участника;</a:t>
            </a:r>
            <a:endParaRPr lang="ru-RU" sz="5000" dirty="0"/>
          </a:p>
          <a:p>
            <a:pPr marL="0" indent="0" algn="just">
              <a:buNone/>
            </a:pPr>
            <a:r>
              <a:rPr lang="ru-RU" sz="5000" dirty="0"/>
              <a:t>- </a:t>
            </a:r>
            <a:r>
              <a:rPr lang="ru-RU" sz="5000" b="1" dirty="0">
                <a:solidFill>
                  <a:srgbClr val="002060"/>
                </a:solidFill>
              </a:rPr>
              <a:t>технический специалист</a:t>
            </a:r>
            <a:r>
              <a:rPr lang="ru-RU" sz="5000" dirty="0"/>
              <a:t>, обеспечивающий получение комплектов тем, текстов и заданий </a:t>
            </a:r>
            <a:r>
              <a:rPr lang="ru-RU" sz="5000" dirty="0" smtClean="0"/>
              <a:t>ИС с </a:t>
            </a:r>
            <a:r>
              <a:rPr lang="ru-RU" sz="5000" dirty="0"/>
              <a:t>федерального Интернет-ресурса (</a:t>
            </a:r>
            <a:r>
              <a:rPr lang="ru-RU" sz="5000" b="1" dirty="0">
                <a:solidFill>
                  <a:srgbClr val="C00000"/>
                </a:solidFill>
              </a:rPr>
              <a:t>http://topic9.rustest.ru</a:t>
            </a:r>
            <a:r>
              <a:rPr lang="ru-RU" sz="5000" dirty="0"/>
              <a:t>), а также </a:t>
            </a:r>
            <a:r>
              <a:rPr lang="ru-RU" sz="5000" dirty="0" smtClean="0"/>
              <a:t>подготовку </a:t>
            </a:r>
            <a:r>
              <a:rPr lang="ru-RU" sz="5000" dirty="0"/>
              <a:t>технических средств для ведения аудиозаписи в аудиториях проведения </a:t>
            </a:r>
            <a:r>
              <a:rPr lang="ru-RU" sz="5000" dirty="0" smtClean="0"/>
              <a:t>ИС и для </a:t>
            </a:r>
            <a:r>
              <a:rPr lang="ru-RU" sz="5000" dirty="0"/>
              <a:t>внесения информации в специализированную форму.</a:t>
            </a:r>
          </a:p>
          <a:p>
            <a:pPr marL="0" indent="0" algn="just">
              <a:buNone/>
            </a:pP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5856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проведения итогового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231639"/>
            <a:ext cx="8829672" cy="47005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В </a:t>
            </a:r>
            <a:r>
              <a:rPr lang="ru-RU" dirty="0"/>
              <a:t>состав </a:t>
            </a:r>
            <a:r>
              <a:rPr lang="ru-RU" b="1" dirty="0">
                <a:solidFill>
                  <a:srgbClr val="C00000"/>
                </a:solidFill>
              </a:rPr>
              <a:t>комиссии по </a:t>
            </a:r>
            <a:r>
              <a:rPr lang="ru-RU" b="1" dirty="0" smtClean="0">
                <a:solidFill>
                  <a:srgbClr val="C00000"/>
                </a:solidFill>
              </a:rPr>
              <a:t>проверке ИС </a:t>
            </a:r>
            <a:r>
              <a:rPr lang="ru-RU" dirty="0"/>
              <a:t>входят </a:t>
            </a:r>
            <a:r>
              <a:rPr lang="ru-RU" b="1" dirty="0">
                <a:solidFill>
                  <a:srgbClr val="002060"/>
                </a:solidFill>
              </a:rPr>
              <a:t>эксперты</a:t>
            </a:r>
            <a:r>
              <a:rPr lang="ru-RU" dirty="0"/>
              <a:t> по проверке ответов участников </a:t>
            </a:r>
            <a:r>
              <a:rPr lang="ru-RU" dirty="0" smtClean="0"/>
              <a:t>ИС (далее </a:t>
            </a:r>
            <a:r>
              <a:rPr lang="ru-RU" dirty="0"/>
              <a:t>– эксперты).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Количественный </a:t>
            </a:r>
            <a:r>
              <a:rPr lang="ru-RU" dirty="0"/>
              <a:t>состав </a:t>
            </a:r>
            <a:r>
              <a:rPr lang="ru-RU" b="1" dirty="0">
                <a:solidFill>
                  <a:srgbClr val="C00000"/>
                </a:solidFill>
              </a:rPr>
              <a:t>комиссии по </a:t>
            </a:r>
            <a:r>
              <a:rPr lang="ru-RU" b="1" dirty="0" smtClean="0">
                <a:solidFill>
                  <a:srgbClr val="C00000"/>
                </a:solidFill>
              </a:rPr>
              <a:t>проверке ИС </a:t>
            </a:r>
            <a:r>
              <a:rPr lang="ru-RU" dirty="0"/>
              <a:t>определяет </a:t>
            </a:r>
            <a:r>
              <a:rPr lang="ru-RU" dirty="0" smtClean="0"/>
              <a:t>ОО в </a:t>
            </a:r>
            <a:r>
              <a:rPr lang="ru-RU" dirty="0"/>
              <a:t>зависимости от количества участников </a:t>
            </a:r>
            <a:r>
              <a:rPr lang="ru-RU" dirty="0" smtClean="0"/>
              <a:t>ИС, </a:t>
            </a:r>
            <a:r>
              <a:rPr lang="ru-RU" dirty="0"/>
              <a:t>количества аудиторий проведения </a:t>
            </a:r>
            <a:r>
              <a:rPr lang="ru-RU" dirty="0" smtClean="0"/>
              <a:t>ИС и </a:t>
            </a:r>
            <a:r>
              <a:rPr lang="ru-RU" dirty="0"/>
              <a:t>количества учителей русского языка и литературы, работающих в </a:t>
            </a:r>
            <a:r>
              <a:rPr lang="ru-RU" dirty="0" smtClean="0"/>
              <a:t>ОО </a:t>
            </a:r>
            <a:r>
              <a:rPr lang="ru-RU" dirty="0"/>
              <a:t>и участвующих в проверке ответов участников </a:t>
            </a:r>
            <a:r>
              <a:rPr lang="ru-RU" dirty="0" smtClean="0"/>
              <a:t>ИС.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случае небольшого количества участников </a:t>
            </a:r>
            <a:r>
              <a:rPr lang="ru-RU" dirty="0" smtClean="0"/>
              <a:t>ИС и </a:t>
            </a:r>
            <a:r>
              <a:rPr lang="ru-RU" dirty="0"/>
              <a:t>учителей, участвующих в проверке </a:t>
            </a:r>
            <a:r>
              <a:rPr lang="ru-RU" dirty="0" smtClean="0"/>
              <a:t>ИС, </a:t>
            </a:r>
            <a:r>
              <a:rPr lang="ru-RU" dirty="0"/>
              <a:t>допускается формирование </a:t>
            </a:r>
            <a:r>
              <a:rPr lang="ru-RU" b="1" dirty="0">
                <a:solidFill>
                  <a:srgbClr val="C00000"/>
                </a:solidFill>
              </a:rPr>
              <a:t>единой комиссии по проведению и проверке </a:t>
            </a:r>
            <a:r>
              <a:rPr lang="ru-RU" b="1" dirty="0" smtClean="0">
                <a:solidFill>
                  <a:srgbClr val="C00000"/>
                </a:solidFill>
              </a:rPr>
              <a:t>ИС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ОО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2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616" t="16947" r="72014" b="14475"/>
          <a:stretch/>
        </p:blipFill>
        <p:spPr>
          <a:xfrm>
            <a:off x="166020" y="2087117"/>
            <a:ext cx="1186249" cy="1944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0" t="22806" r="1102" b="5930"/>
          <a:stretch/>
        </p:blipFill>
        <p:spPr>
          <a:xfrm>
            <a:off x="7529383" y="4744994"/>
            <a:ext cx="1268628" cy="201827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2138" y="114040"/>
            <a:ext cx="192046" cy="812715"/>
            <a:chOff x="332138" y="114040"/>
            <a:chExt cx="192046" cy="8127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32138" y="588201"/>
              <a:ext cx="18473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9454" y="114040"/>
              <a:ext cx="18473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352269" y="1447603"/>
            <a:ext cx="7379839" cy="39363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/>
              <a:t>В день проведения </a:t>
            </a:r>
            <a:r>
              <a:rPr lang="ru-RU" dirty="0" smtClean="0"/>
              <a:t>ИС </a:t>
            </a:r>
            <a:r>
              <a:rPr lang="ru-RU" dirty="0"/>
              <a:t>в </a:t>
            </a:r>
            <a:r>
              <a:rPr lang="ru-RU" dirty="0" smtClean="0"/>
              <a:t>образовательной организации могут </a:t>
            </a:r>
            <a:r>
              <a:rPr lang="ru-RU" dirty="0"/>
              <a:t>присутствовать:</a:t>
            </a:r>
          </a:p>
          <a:p>
            <a:pPr algn="just"/>
            <a:r>
              <a:rPr lang="ru-RU" dirty="0"/>
              <a:t>аккредитованные общественные наблюдатели;</a:t>
            </a:r>
          </a:p>
          <a:p>
            <a:pPr algn="just"/>
            <a:r>
              <a:rPr lang="ru-RU" dirty="0" smtClean="0"/>
              <a:t>представители </a:t>
            </a:r>
            <a:r>
              <a:rPr lang="ru-RU" dirty="0"/>
              <a:t>средств массовой информации;</a:t>
            </a:r>
          </a:p>
          <a:p>
            <a:pPr algn="just"/>
            <a:r>
              <a:rPr lang="ru-RU" dirty="0"/>
              <a:t>должностные лица </a:t>
            </a:r>
            <a:r>
              <a:rPr lang="ru-RU" dirty="0" err="1"/>
              <a:t>Рособрнадзора</a:t>
            </a:r>
            <a:r>
              <a:rPr lang="ru-RU" dirty="0"/>
              <a:t>, а также иные лица, определенные </a:t>
            </a:r>
            <a:r>
              <a:rPr lang="ru-RU" dirty="0" err="1"/>
              <a:t>Рособрнадзором</a:t>
            </a:r>
            <a:r>
              <a:rPr lang="ru-RU" dirty="0"/>
              <a:t>, и (или) должностные лица </a:t>
            </a:r>
            <a:r>
              <a:rPr lang="ru-RU" dirty="0" smtClean="0"/>
              <a:t>Министерства образования Пензенской области.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101567"/>
            <a:ext cx="8829672" cy="57223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В случае если участник </a:t>
            </a:r>
            <a:r>
              <a:rPr lang="ru-RU" dirty="0" smtClean="0"/>
              <a:t>ИС по </a:t>
            </a:r>
            <a:r>
              <a:rPr lang="ru-RU" dirty="0"/>
              <a:t>состоянию здоровья или другим объективным причинам не может завершить </a:t>
            </a:r>
            <a:r>
              <a:rPr lang="ru-RU" dirty="0" smtClean="0"/>
              <a:t>ИС, </a:t>
            </a:r>
            <a:r>
              <a:rPr lang="ru-RU" dirty="0"/>
              <a:t>он может покинуть аудиторию проведения </a:t>
            </a:r>
            <a:r>
              <a:rPr lang="ru-RU" dirty="0" smtClean="0"/>
              <a:t>ИС. </a:t>
            </a:r>
            <a:r>
              <a:rPr lang="ru-RU" dirty="0"/>
              <a:t>Ответственный организатор </a:t>
            </a:r>
            <a:r>
              <a:rPr lang="ru-RU" dirty="0" smtClean="0"/>
              <a:t>ОО составляет </a:t>
            </a:r>
            <a:r>
              <a:rPr lang="ru-RU" b="1" dirty="0">
                <a:solidFill>
                  <a:srgbClr val="C00000"/>
                </a:solidFill>
              </a:rPr>
              <a:t>«Акт о досрочном завершении итогового собеседования по уважительным причинам»</a:t>
            </a:r>
            <a:r>
              <a:rPr lang="ru-RU" dirty="0"/>
              <a:t>, а экзаменатор-собеседник вносит соответствующую отметку в форму «Ведомость учета проведения итогового собеседования в аудитории».</a:t>
            </a:r>
          </a:p>
        </p:txBody>
      </p:sp>
    </p:spTree>
    <p:extLst>
      <p:ext uri="{BB962C8B-B14F-4D97-AF65-F5344CB8AC3E}">
        <p14:creationId xmlns:p14="http://schemas.microsoft.com/office/powerpoint/2010/main" val="33412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/>
          <p:nvPr/>
        </p:nvGrpSpPr>
        <p:grpSpPr>
          <a:xfrm>
            <a:off x="332137" y="114040"/>
            <a:ext cx="192047" cy="812715"/>
            <a:chOff x="332137" y="114040"/>
            <a:chExt cx="192047" cy="8127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32137" y="588201"/>
              <a:ext cx="18473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9454" y="114040"/>
              <a:ext cx="18473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380621"/>
            <a:ext cx="8443783" cy="4856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906495"/>
            <a:ext cx="8829672" cy="32144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dirty="0" smtClean="0"/>
              <a:t>Итоговое собеседование как допуск к ГИА выпускники 9 классов будут сдавать в своих школах. Оценка </a:t>
            </a:r>
            <a:r>
              <a:rPr lang="ru-RU" sz="2400" b="1" dirty="0" smtClean="0"/>
              <a:t>по системе «зачет»/«незачет».</a:t>
            </a:r>
          </a:p>
          <a:p>
            <a:pPr marL="0" indent="0" algn="just">
              <a:buNone/>
            </a:pPr>
            <a:r>
              <a:rPr lang="ru-RU" sz="2400" dirty="0" smtClean="0"/>
              <a:t>Итоговое собеседование по русскому языку состоит из четырёх заданий</a:t>
            </a:r>
          </a:p>
          <a:p>
            <a:pPr marL="0" indent="0" algn="just"/>
            <a:r>
              <a:rPr lang="ru-RU" sz="2400" dirty="0" smtClean="0"/>
              <a:t> Задание 1 и 2 выполняются с использованием одного текста.</a:t>
            </a:r>
          </a:p>
          <a:p>
            <a:pPr marL="0" indent="0" algn="just"/>
            <a:r>
              <a:rPr lang="ru-RU" sz="2400" dirty="0" smtClean="0"/>
              <a:t> Задание 1 – чтение вслух небольшого текста.</a:t>
            </a:r>
          </a:p>
          <a:p>
            <a:pPr marL="0" indent="0" algn="just">
              <a:buNone/>
            </a:pPr>
            <a:r>
              <a:rPr lang="ru-RU" sz="2400" dirty="0" smtClean="0"/>
              <a:t>Время на подготовку – 2 минуты.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/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7453" y="3901440"/>
            <a:ext cx="8706131" cy="2663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Изменение формулировки задания №2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В 2020 г. к слову пересказ добавилось прилагательное «подробный», т.е. теперь главное условие получение 5 максимальных баллов за задание №2 является пересказ близкий к тексту. Степень подробности пересказа не уточняется, главный упор на сохранение в пересказе всех </a:t>
            </a:r>
            <a:r>
              <a:rPr lang="ru-RU" sz="2800" dirty="0" err="1" smtClean="0"/>
              <a:t>микротем</a:t>
            </a:r>
            <a:r>
              <a:rPr lang="ru-RU" sz="2800" dirty="0" smtClean="0"/>
              <a:t> текста.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18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итогового собеседования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074" y="886840"/>
            <a:ext cx="7886700" cy="57456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В задание 3 </a:t>
            </a:r>
            <a:r>
              <a:rPr lang="ru-RU" dirty="0" smtClean="0"/>
              <a:t>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формулированных проблем.</a:t>
            </a:r>
          </a:p>
          <a:p>
            <a:pPr algn="just">
              <a:buNone/>
            </a:pPr>
            <a:r>
              <a:rPr lang="ru-RU" b="1" dirty="0" smtClean="0"/>
              <a:t>Время на подготовку – 1 минута.</a:t>
            </a:r>
          </a:p>
          <a:p>
            <a:pPr algn="just">
              <a:buNone/>
            </a:pPr>
            <a:r>
              <a:rPr lang="ru-RU" dirty="0" smtClean="0"/>
              <a:t>В критерии РО добавлено условие получения 1 балла за речевое оформление: участник собеседования может получить этот балл только если он допустил не более трёх речевых ошибок.</a:t>
            </a:r>
          </a:p>
          <a:p>
            <a:pPr algn="just"/>
            <a:r>
              <a:rPr lang="ru-RU" b="1" dirty="0" smtClean="0"/>
              <a:t>В задание 4 </a:t>
            </a:r>
            <a:r>
              <a:rPr lang="ru-RU" dirty="0" smtClean="0"/>
              <a:t>предлагается поучаствовать в беседе по теме предыдущего задания.</a:t>
            </a:r>
          </a:p>
          <a:p>
            <a:pPr algn="just">
              <a:buNone/>
            </a:pPr>
            <a:r>
              <a:rPr lang="ru-RU" dirty="0" smtClean="0"/>
              <a:t>Общее время (включая время на подготовку) – 15 минут.</a:t>
            </a:r>
          </a:p>
          <a:p>
            <a:pPr algn="just"/>
            <a:r>
              <a:rPr lang="ru-RU" sz="3200" b="1" dirty="0" smtClean="0"/>
              <a:t>Максимальный балл за итоговое собеседование  составляет 20 баллов. Для получения зачёта за итоговое собеседование необходимо набрать а не менее 10 баллов.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14" y="283317"/>
            <a:ext cx="7886700" cy="9160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 для проведения итогового собеседования по русскому языку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1030" y="1357180"/>
            <a:ext cx="7886700" cy="532302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Порядок </a:t>
            </a:r>
            <a:r>
              <a:rPr lang="ru-RU" sz="2200" dirty="0"/>
              <a:t>проведения государственной итоговой аттестации по образовательным программам основного общего образования, утверждённого приказом Министерства просвещения Российской Федерации и Федеральной службой по надзору в сфере образования и науки от 07.11.2018 № 189/1513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>
                <a:solidFill>
                  <a:srgbClr val="FF0000"/>
                </a:solidFill>
              </a:rPr>
              <a:t>Порядок проведения итогового собеседования </a:t>
            </a:r>
            <a:r>
              <a:rPr lang="ru-RU" sz="2200" dirty="0">
                <a:solidFill>
                  <a:srgbClr val="FF0000"/>
                </a:solidFill>
              </a:rPr>
              <a:t>по русскому языку в Пензенской области как условие допуска к государственной итоговой аттестации по образовательным программам основного общего </a:t>
            </a:r>
            <a:r>
              <a:rPr lang="ru-RU" sz="2200" dirty="0" smtClean="0">
                <a:solidFill>
                  <a:srgbClr val="FF0000"/>
                </a:solidFill>
              </a:rPr>
              <a:t>образования, приказ МО </a:t>
            </a:r>
            <a:r>
              <a:rPr lang="ru-RU" sz="2200" dirty="0">
                <a:solidFill>
                  <a:srgbClr val="FF0000"/>
                </a:solidFill>
              </a:rPr>
              <a:t>ПО от 28.01.2020 </a:t>
            </a:r>
            <a:r>
              <a:rPr lang="ru-RU" sz="2200" dirty="0" smtClean="0">
                <a:solidFill>
                  <a:srgbClr val="FF0000"/>
                </a:solidFill>
              </a:rPr>
              <a:t>№36/01-07.</a:t>
            </a:r>
          </a:p>
          <a:p>
            <a:pPr algn="just"/>
            <a:r>
              <a:rPr lang="ru-RU" sz="2200" dirty="0" smtClean="0"/>
              <a:t>Приказ МО ПО «Об определении минимального количества баллов для отдельной категории участников итогового собеседования по русскому языку на территории Пензенской области»  № 509/01-07 от26.11.2029 г.</a:t>
            </a: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2" y="469557"/>
            <a:ext cx="7886700" cy="9045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Проведение итогового собеседования </a:t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2021 году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638" y="24338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91630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55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441325" y="490538"/>
            <a:ext cx="8501063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Проведение ИС в своих ОО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28625" y="3138488"/>
            <a:ext cx="8501063" cy="630237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Время начала итогового собеседования: 9 часов по местному  времени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441325" y="1154113"/>
            <a:ext cx="8501063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Дата проведения :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10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февраля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2021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года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450850" y="3941763"/>
            <a:ext cx="8501063" cy="60642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Обучающиеся с ОВЗ, дети-инвалиды принимают участие в ИС с увеличением времени ответа до 30 мин по необходимости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428625" y="5562600"/>
            <a:ext cx="8501063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Проведение апелляций не предусмотрено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430213" y="2468563"/>
            <a:ext cx="8501062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Получение материалов за 60 минут до начала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428625" y="4743450"/>
            <a:ext cx="8501063" cy="64928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Проведение ИС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экзаменатором-собеседником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. Оценивание ответа участника экспертом. Ведение поточной аудиозаписи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442913" y="6223000"/>
            <a:ext cx="8501062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Два варианта оценивания ответов участников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gray">
          <a:xfrm>
            <a:off x="441325" y="1822450"/>
            <a:ext cx="8502650" cy="4857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Проведение ИС в один день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59" y="173353"/>
            <a:ext cx="7886700" cy="5956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итогового собеседования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14802" y="863716"/>
            <a:ext cx="8921578" cy="6681547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000" dirty="0" smtClean="0">
                <a:ea typeface="Times New Roman" panose="02020603050405020304" pitchFamily="18" charset="0"/>
              </a:rPr>
              <a:t>обучающиеся </a:t>
            </a:r>
            <a:r>
              <a:rPr lang="ru-RU" sz="4000" dirty="0">
                <a:ea typeface="Times New Roman" panose="02020603050405020304" pitchFamily="18" charset="0"/>
              </a:rPr>
              <a:t>по образовательным программам основного общего образования, в том </a:t>
            </a:r>
            <a:r>
              <a:rPr lang="ru-RU" sz="4000" dirty="0" smtClean="0">
                <a:ea typeface="Times New Roman" panose="02020603050405020304" pitchFamily="18" charset="0"/>
              </a:rPr>
              <a:t>числе: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4000" dirty="0"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4000" dirty="0" smtClean="0">
                <a:ea typeface="Times New Roman" panose="02020603050405020304" pitchFamily="18" charset="0"/>
              </a:rPr>
              <a:t>лица, осваивающие </a:t>
            </a:r>
            <a:r>
              <a:rPr lang="ru-RU" sz="4000" dirty="0">
                <a:ea typeface="Times New Roman" panose="02020603050405020304" pitchFamily="18" charset="0"/>
              </a:rPr>
              <a:t>образовательные программы основного общего образования в форме семейного образования, либо </a:t>
            </a:r>
            <a:r>
              <a:rPr lang="ru-RU" sz="4000" dirty="0" smtClean="0">
                <a:ea typeface="Times New Roman" panose="02020603050405020304" pitchFamily="18" charset="0"/>
              </a:rPr>
              <a:t>лица, обучающиеся </a:t>
            </a:r>
            <a:r>
              <a:rPr lang="ru-RU" sz="4000" dirty="0">
                <a:ea typeface="Times New Roman" panose="02020603050405020304" pitchFamily="18" charset="0"/>
              </a:rPr>
              <a:t>по не имеющим государственной аккредитации образовательным программам основного общего образования, </a:t>
            </a:r>
            <a:r>
              <a:rPr lang="ru-RU" sz="4000" dirty="0" smtClean="0">
                <a:ea typeface="Times New Roman" panose="02020603050405020304" pitchFamily="18" charset="0"/>
              </a:rPr>
              <a:t>проходящие экстернами </a:t>
            </a:r>
            <a:r>
              <a:rPr lang="ru-RU" sz="4000" dirty="0">
                <a:ea typeface="Times New Roman" panose="02020603050405020304" pitchFamily="18" charset="0"/>
              </a:rPr>
              <a:t>ГИА в организации, осуществляющей образовательную деятельность по имеющим государственную аккредитацию образовательным программам основного общего образования (далее – экстерны</a:t>
            </a:r>
            <a:r>
              <a:rPr lang="ru-RU" sz="4000" dirty="0" smtClean="0">
                <a:ea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4000" dirty="0" smtClean="0"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ea typeface="Times New Roman" panose="02020603050405020304" pitchFamily="18" charset="0"/>
              </a:rPr>
              <a:t>- обучающиеся</a:t>
            </a:r>
            <a:r>
              <a:rPr lang="ru-RU" sz="4000" dirty="0">
                <a:ea typeface="Times New Roman" panose="02020603050405020304" pitchFamily="18" charset="0"/>
              </a:rPr>
              <a:t>, </a:t>
            </a:r>
            <a:r>
              <a:rPr lang="ru-RU" sz="4000" dirty="0" smtClean="0">
                <a:ea typeface="Times New Roman" panose="02020603050405020304" pitchFamily="18" charset="0"/>
              </a:rPr>
              <a:t>экстерны </a:t>
            </a:r>
            <a:r>
              <a:rPr lang="ru-RU" sz="4000" dirty="0">
                <a:ea typeface="Times New Roman" panose="02020603050405020304" pitchFamily="18" charset="0"/>
              </a:rPr>
              <a:t>с ограниченными возможностями здоровья (далее – ОВЗ), </a:t>
            </a:r>
            <a:r>
              <a:rPr lang="ru-RU" sz="4000" dirty="0" smtClean="0">
                <a:ea typeface="Times New Roman" panose="02020603050405020304" pitchFamily="18" charset="0"/>
              </a:rPr>
              <a:t>обучающиеся</a:t>
            </a:r>
            <a:r>
              <a:rPr lang="ru-RU" sz="4000" dirty="0">
                <a:ea typeface="Times New Roman" panose="02020603050405020304" pitchFamily="18" charset="0"/>
              </a:rPr>
              <a:t>, </a:t>
            </a:r>
            <a:r>
              <a:rPr lang="ru-RU" sz="4000" dirty="0" smtClean="0">
                <a:ea typeface="Times New Roman" panose="02020603050405020304" pitchFamily="18" charset="0"/>
              </a:rPr>
              <a:t>экстерны </a:t>
            </a:r>
            <a:r>
              <a:rPr lang="ru-RU" sz="4000" dirty="0">
                <a:ea typeface="Times New Roman" panose="02020603050405020304" pitchFamily="18" charset="0"/>
              </a:rPr>
              <a:t>– </a:t>
            </a:r>
            <a:r>
              <a:rPr lang="ru-RU" sz="4000" dirty="0" smtClean="0">
                <a:ea typeface="Times New Roman" panose="02020603050405020304" pitchFamily="18" charset="0"/>
              </a:rPr>
              <a:t>дети-инвалиды </a:t>
            </a:r>
            <a:r>
              <a:rPr lang="ru-RU" sz="4000" dirty="0">
                <a:ea typeface="Times New Roman" panose="02020603050405020304" pitchFamily="18" charset="0"/>
              </a:rPr>
              <a:t>и </a:t>
            </a:r>
            <a:r>
              <a:rPr lang="ru-RU" sz="4000" dirty="0" smtClean="0">
                <a:ea typeface="Times New Roman" panose="02020603050405020304" pitchFamily="18" charset="0"/>
              </a:rPr>
              <a:t>инвалиды </a:t>
            </a:r>
            <a:r>
              <a:rPr lang="ru-RU" sz="4000" dirty="0">
                <a:ea typeface="Times New Roman" panose="02020603050405020304" pitchFamily="18" charset="0"/>
              </a:rPr>
              <a:t>по образовательным программам основного общего образования, а также </a:t>
            </a:r>
            <a:r>
              <a:rPr lang="ru-RU" sz="4000" dirty="0" smtClean="0">
                <a:ea typeface="Times New Roman" panose="02020603050405020304" pitchFamily="18" charset="0"/>
              </a:rPr>
              <a:t>лица, обучающиеся </a:t>
            </a:r>
            <a:r>
              <a:rPr lang="ru-RU" sz="4000" dirty="0">
                <a:ea typeface="Times New Roman" panose="02020603050405020304" pitchFamily="18" charset="0"/>
              </a:rPr>
              <a:t>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0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32137" y="114040"/>
            <a:ext cx="192047" cy="812715"/>
            <a:chOff x="332137" y="114040"/>
            <a:chExt cx="192047" cy="8127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32137" y="588201"/>
              <a:ext cx="18473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9454" y="114040"/>
              <a:ext cx="18473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2" y="331129"/>
            <a:ext cx="7886700" cy="5956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итогового собеседования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71038" y="1257884"/>
            <a:ext cx="8898821" cy="5824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Для </a:t>
            </a:r>
            <a:r>
              <a:rPr lang="ru-RU" dirty="0"/>
              <a:t>участия в итоговом собеседовании обучающиеся подают </a:t>
            </a:r>
            <a:r>
              <a:rPr lang="ru-RU" b="1" dirty="0">
                <a:solidFill>
                  <a:srgbClr val="C00000"/>
                </a:solidFill>
              </a:rPr>
              <a:t>заявление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согласие на обработку персональных данных </a:t>
            </a:r>
            <a:r>
              <a:rPr lang="ru-RU" dirty="0"/>
              <a:t>в образовательные организации, в которых </a:t>
            </a:r>
            <a:r>
              <a:rPr lang="ru-RU" dirty="0" smtClean="0"/>
              <a:t>они </a:t>
            </a:r>
            <a:r>
              <a:rPr lang="ru-RU" dirty="0"/>
              <a:t>осваивают образовательные программы основного общего образования, а экстерны – в организации, осуществляющие образовательную деятельность по имеющим государственную аккредитацию образовательным программам основного общего образования, по выбору экстернов не позднее чем </a:t>
            </a:r>
            <a:r>
              <a:rPr lang="ru-RU" b="1" dirty="0">
                <a:solidFill>
                  <a:srgbClr val="C00000"/>
                </a:solidFill>
              </a:rPr>
              <a:t>за две недели </a:t>
            </a:r>
            <a:r>
              <a:rPr lang="ru-RU" dirty="0"/>
              <a:t>до начала проведения итогового собеседования.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88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участия в итоговом собеседовании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ОВЗ  и детей инвалидов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8161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Обучающие, экстерны с ОВЗ при подаче заявления предъявляют копию рекомендаций ПМПК;</a:t>
            </a:r>
          </a:p>
          <a:p>
            <a:pPr algn="just"/>
            <a:r>
              <a:rPr lang="ru-RU" sz="2400" dirty="0" smtClean="0"/>
              <a:t>Обучающие, экстерны  - дети-инвалиды и инвалиды предъявляют оригинал или заверенную копию справки  ФГУ МСЭ и копию рекомендаций ПМПК в случаях, предусмотренных пунктом 44 Порядка ГИА.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проведения ИС на дому,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мед. организации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2068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При организации проведения ИС на дому или в медицинской организации требуется заключение медицинской организации и рекомендации ПМПК.</a:t>
            </a:r>
          </a:p>
          <a:p>
            <a:pPr algn="just"/>
            <a:r>
              <a:rPr lang="ru-RU" sz="2400" dirty="0" smtClean="0"/>
              <a:t>Привлечение ассистентов, оказывающих необходимую техническую помощь участникам ИС с ОВЗ, помогающих им занять рабочее место, передвигаться, прочитать задание.</a:t>
            </a:r>
          </a:p>
          <a:p>
            <a:pPr algn="just"/>
            <a:r>
              <a:rPr lang="ru-RU" sz="2400" dirty="0" smtClean="0"/>
              <a:t>Привлечение </a:t>
            </a:r>
            <a:r>
              <a:rPr lang="ru-RU" sz="2400" dirty="0" err="1" smtClean="0"/>
              <a:t>сурдопереводчиков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Использование необходимых для выполнения заданий технических средств.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5204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56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участников ИС с ОВЗ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28650" y="1357180"/>
            <a:ext cx="8210550" cy="5056320"/>
          </a:xfrm>
        </p:spPr>
        <p:txBody>
          <a:bodyPr>
            <a:noAutofit/>
          </a:bodyPr>
          <a:lstStyle/>
          <a:p>
            <a:r>
              <a:rPr lang="ru-RU" sz="2400" b="1" dirty="0"/>
              <a:t>Общее количество баллов за выполнение всей работы – </a:t>
            </a:r>
            <a:r>
              <a:rPr lang="ru-RU" sz="2400" b="1" dirty="0" smtClean="0"/>
              <a:t>20.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случае если особенности психофизического развития (например, участники с тяжелыми нарушениями речи, задержкой психического развития и иными </a:t>
            </a:r>
            <a:r>
              <a:rPr lang="ru-RU" sz="2400" dirty="0" smtClean="0"/>
              <a:t>заболеваниями не </a:t>
            </a:r>
            <a:r>
              <a:rPr lang="ru-RU" sz="2400" dirty="0"/>
              <a:t>позволяют участникам итогового собеседования с ОВЗ, участникам итогового собеседования - детям-инвалидам и инвалидам выполнить все задания итогового собеседования, то минимальное количество баллов за выполнение всей работы, необходимое для получения «зачета» для данной категории участников итогового собеседования составляет </a:t>
            </a:r>
            <a:r>
              <a:rPr lang="ru-RU" sz="2400" b="1" dirty="0"/>
              <a:t>5 </a:t>
            </a:r>
            <a:r>
              <a:rPr lang="ru-RU" sz="2400" b="1" dirty="0" smtClean="0"/>
              <a:t>баллов</a:t>
            </a:r>
            <a:r>
              <a:rPr lang="ru-RU" sz="2400" dirty="0" smtClean="0"/>
              <a:t>.   </a:t>
            </a:r>
            <a:r>
              <a:rPr lang="ru-RU" sz="2200" b="1" i="1" dirty="0" smtClean="0">
                <a:solidFill>
                  <a:srgbClr val="FF0000"/>
                </a:solidFill>
              </a:rPr>
              <a:t>(Рекомендации РОСОБРНАДЗОРА</a:t>
            </a:r>
            <a:r>
              <a:rPr lang="ru-RU" sz="2400" dirty="0" smtClean="0"/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15.12.2020 № 05-151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</a:rPr>
              <a:t>и Приказ МО ПО №509/01-07 от 26.12.2019г. 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8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769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Проведение итогового собеседования по русскому языку как условие допуска к государственной итоговой аттестации </vt:lpstr>
      <vt:lpstr>Нормативные документы для проведения итогового собеседования по русскому языку </vt:lpstr>
      <vt:lpstr>Проведение итогового собеседования  в 2021 году</vt:lpstr>
      <vt:lpstr>Презентация PowerPoint</vt:lpstr>
      <vt:lpstr>Участники итогового собеседования</vt:lpstr>
      <vt:lpstr>Участники итогового собеседования</vt:lpstr>
      <vt:lpstr>Условие участия в итоговом собеседовании участников ОВЗ  и детей инвалидов</vt:lpstr>
      <vt:lpstr>Организация проведения ИС на дому,  в мед. организации</vt:lpstr>
      <vt:lpstr>Оценивание участников ИС с ОВЗ</vt:lpstr>
      <vt:lpstr> Проведение итогового собеседования в ОО </vt:lpstr>
      <vt:lpstr>Организация проведения итогового собеседования</vt:lpstr>
      <vt:lpstr>Организация проведения итогового собеседования</vt:lpstr>
      <vt:lpstr>Проведение итогового собеседования</vt:lpstr>
      <vt:lpstr>Проведение итогового собеседования</vt:lpstr>
      <vt:lpstr>Проведение итогового собеседования</vt:lpstr>
      <vt:lpstr>Проведение итогового собеседования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118</cp:revision>
  <cp:lastPrinted>2019-01-29T06:29:57Z</cp:lastPrinted>
  <dcterms:created xsi:type="dcterms:W3CDTF">2018-09-04T12:10:47Z</dcterms:created>
  <dcterms:modified xsi:type="dcterms:W3CDTF">2021-04-17T05:38:24Z</dcterms:modified>
</cp:coreProperties>
</file>