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notesSlides/notesSlide10.xml" ContentType="application/vnd.openxmlformats-officedocument.presentationml.notesSl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notesSlides/notesSlide11.xml" ContentType="application/vnd.openxmlformats-officedocument.presentationml.notesSl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notesSlides/notesSlide12.xml" ContentType="application/vnd.openxmlformats-officedocument.presentationml.notesSlide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notesSlides/notesSlide13.xml" ContentType="application/vnd.openxmlformats-officedocument.presentationml.notesSl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notesSlides/notesSlide14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39.xml" ContentType="application/vnd.openxmlformats-officedocument.drawingml.chart+xml"/>
  <Override PartName="/ppt/theme/themeOverride31.xml" ContentType="application/vnd.openxmlformats-officedocument.themeOverride+xml"/>
  <Override PartName="/ppt/charts/chart40.xml" ContentType="application/vnd.openxmlformats-officedocument.drawingml.chart+xml"/>
  <Override PartName="/ppt/theme/themeOverride32.xml" ContentType="application/vnd.openxmlformats-officedocument.themeOverride+xml"/>
  <Override PartName="/ppt/charts/chart41.xml" ContentType="application/vnd.openxmlformats-officedocument.drawingml.chart+xml"/>
  <Override PartName="/ppt/theme/themeOverride33.xml" ContentType="application/vnd.openxmlformats-officedocument.themeOverride+xml"/>
  <Override PartName="/ppt/charts/chart42.xml" ContentType="application/vnd.openxmlformats-officedocument.drawingml.chart+xml"/>
  <Override PartName="/ppt/theme/themeOverride34.xml" ContentType="application/vnd.openxmlformats-officedocument.themeOverride+xml"/>
  <Override PartName="/ppt/charts/chart43.xml" ContentType="application/vnd.openxmlformats-officedocument.drawingml.chart+xml"/>
  <Override PartName="/ppt/theme/themeOverride35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892" r:id="rId2"/>
    <p:sldMasterId id="2147485195" r:id="rId3"/>
    <p:sldMasterId id="2147485207" r:id="rId4"/>
  </p:sldMasterIdLst>
  <p:notesMasterIdLst>
    <p:notesMasterId r:id="rId70"/>
  </p:notesMasterIdLst>
  <p:sldIdLst>
    <p:sldId id="256" r:id="rId5"/>
    <p:sldId id="319" r:id="rId6"/>
    <p:sldId id="330" r:id="rId7"/>
    <p:sldId id="366" r:id="rId8"/>
    <p:sldId id="381" r:id="rId9"/>
    <p:sldId id="344" r:id="rId10"/>
    <p:sldId id="335" r:id="rId11"/>
    <p:sldId id="368" r:id="rId12"/>
    <p:sldId id="382" r:id="rId13"/>
    <p:sldId id="383" r:id="rId14"/>
    <p:sldId id="384" r:id="rId15"/>
    <p:sldId id="385" r:id="rId16"/>
    <p:sldId id="386" r:id="rId17"/>
    <p:sldId id="376" r:id="rId18"/>
    <p:sldId id="447" r:id="rId19"/>
    <p:sldId id="448" r:id="rId20"/>
    <p:sldId id="449" r:id="rId21"/>
    <p:sldId id="450" r:id="rId22"/>
    <p:sldId id="451" r:id="rId23"/>
    <p:sldId id="452" r:id="rId24"/>
    <p:sldId id="453" r:id="rId25"/>
    <p:sldId id="454" r:id="rId26"/>
    <p:sldId id="455" r:id="rId27"/>
    <p:sldId id="456" r:id="rId28"/>
    <p:sldId id="457" r:id="rId29"/>
    <p:sldId id="458" r:id="rId30"/>
    <p:sldId id="459" r:id="rId31"/>
    <p:sldId id="460" r:id="rId32"/>
    <p:sldId id="461" r:id="rId33"/>
    <p:sldId id="462" r:id="rId34"/>
    <p:sldId id="463" r:id="rId35"/>
    <p:sldId id="464" r:id="rId36"/>
    <p:sldId id="465" r:id="rId37"/>
    <p:sldId id="466" r:id="rId38"/>
    <p:sldId id="467" r:id="rId39"/>
    <p:sldId id="468" r:id="rId40"/>
    <p:sldId id="469" r:id="rId41"/>
    <p:sldId id="470" r:id="rId42"/>
    <p:sldId id="471" r:id="rId43"/>
    <p:sldId id="472" r:id="rId44"/>
    <p:sldId id="473" r:id="rId45"/>
    <p:sldId id="474" r:id="rId46"/>
    <p:sldId id="391" r:id="rId47"/>
    <p:sldId id="392" r:id="rId48"/>
    <p:sldId id="393" r:id="rId49"/>
    <p:sldId id="394" r:id="rId50"/>
    <p:sldId id="396" r:id="rId51"/>
    <p:sldId id="397" r:id="rId52"/>
    <p:sldId id="398" r:id="rId53"/>
    <p:sldId id="399" r:id="rId54"/>
    <p:sldId id="400" r:id="rId55"/>
    <p:sldId id="401" r:id="rId56"/>
    <p:sldId id="402" r:id="rId57"/>
    <p:sldId id="403" r:id="rId58"/>
    <p:sldId id="404" r:id="rId59"/>
    <p:sldId id="405" r:id="rId60"/>
    <p:sldId id="406" r:id="rId61"/>
    <p:sldId id="407" r:id="rId62"/>
    <p:sldId id="408" r:id="rId63"/>
    <p:sldId id="395" r:id="rId64"/>
    <p:sldId id="409" r:id="rId65"/>
    <p:sldId id="410" r:id="rId66"/>
    <p:sldId id="445" r:id="rId67"/>
    <p:sldId id="446" r:id="rId68"/>
    <p:sldId id="378" r:id="rId69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3333"/>
    <a:srgbClr val="808080"/>
    <a:srgbClr val="EAEAEA"/>
    <a:srgbClr val="DDDDDD"/>
    <a:srgbClr val="4D4D4D"/>
    <a:srgbClr val="5F5F5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902" autoAdjust="0"/>
  </p:normalViewPr>
  <p:slideViewPr>
    <p:cSldViewPr>
      <p:cViewPr varScale="1">
        <p:scale>
          <a:sx n="101" d="100"/>
          <a:sy n="101" d="100"/>
        </p:scale>
        <p:origin x="-9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470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3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4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5.xlsx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6.xlsx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7.xlsx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8.xlsx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9.xlsx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0.xlsx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9.xlsx"/><Relationship Id="rId1" Type="http://schemas.openxmlformats.org/officeDocument/2006/relationships/themeOverride" Target="../theme/themeOverride3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0.xlsx"/><Relationship Id="rId1" Type="http://schemas.openxmlformats.org/officeDocument/2006/relationships/themeOverride" Target="../theme/themeOverride32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1.xlsx"/><Relationship Id="rId1" Type="http://schemas.openxmlformats.org/officeDocument/2006/relationships/themeOverride" Target="../theme/themeOverride33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2.xlsx"/><Relationship Id="rId1" Type="http://schemas.openxmlformats.org/officeDocument/2006/relationships/themeOverride" Target="../theme/themeOverride34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3.xlsx"/><Relationship Id="rId1" Type="http://schemas.openxmlformats.org/officeDocument/2006/relationships/themeOverride" Target="../theme/themeOverride35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strRef>
              <c:f>('4 класс'!$B$2,'4 класс'!$B$7,'4 класс'!$B$12)</c:f>
              <c:strCache>
                <c:ptCount val="3"/>
                <c:pt idx="0">
                  <c:v>Русcкий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('4 класс'!$Q$6,'4 класс'!$Q$11,'4 класс'!$Q$16)</c:f>
              <c:numCache>
                <c:formatCode>0.00</c:formatCode>
                <c:ptCount val="3"/>
                <c:pt idx="0">
                  <c:v>3.6351999999999998</c:v>
                </c:pt>
                <c:pt idx="1">
                  <c:v>3.9213</c:v>
                </c:pt>
                <c:pt idx="2">
                  <c:v>3.8524000000000003</c:v>
                </c:pt>
              </c:numCache>
            </c:numRef>
          </c:val>
        </c:ser>
        <c:ser>
          <c:idx val="1"/>
          <c:order val="1"/>
          <c:tx>
            <c:strRef>
              <c:f>'4 класс'!$S$1</c:f>
              <c:strCache>
                <c:ptCount val="1"/>
                <c:pt idx="0">
                  <c:v>Россия</c:v>
                </c:pt>
              </c:strCache>
            </c:strRef>
          </c:tx>
          <c:invertIfNegative val="0"/>
          <c:cat>
            <c:strRef>
              <c:f>('4 класс'!$B$2,'4 класс'!$B$7,'4 класс'!$B$12)</c:f>
              <c:strCache>
                <c:ptCount val="3"/>
                <c:pt idx="0">
                  <c:v>Русcкий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('4 класс'!$X$6,'4 класс'!$X$11,'4 класс'!$X$16)</c:f>
              <c:numCache>
                <c:formatCode>0.00</c:formatCode>
                <c:ptCount val="3"/>
                <c:pt idx="0">
                  <c:v>3.4760000000000004</c:v>
                </c:pt>
                <c:pt idx="1">
                  <c:v>3.8096000000000005</c:v>
                </c:pt>
                <c:pt idx="2">
                  <c:v>3.7402999999999995</c:v>
                </c:pt>
              </c:numCache>
            </c:numRef>
          </c:val>
        </c:ser>
        <c:ser>
          <c:idx val="2"/>
          <c:order val="2"/>
          <c:tx>
            <c:strRef>
              <c:f>'4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strRef>
              <c:f>('4 класс'!$B$2,'4 класс'!$B$7,'4 класс'!$B$12)</c:f>
              <c:strCache>
                <c:ptCount val="3"/>
                <c:pt idx="0">
                  <c:v>Русcкий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('4 класс'!$H$6,'4 класс'!$H$11,'4 класс'!$H$16)</c:f>
              <c:numCache>
                <c:formatCode>0.00</c:formatCode>
                <c:ptCount val="3"/>
                <c:pt idx="0">
                  <c:v>3.8069000000000002</c:v>
                </c:pt>
                <c:pt idx="1">
                  <c:v>3.9596</c:v>
                </c:pt>
                <c:pt idx="2">
                  <c:v>3.9356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204480"/>
        <c:axId val="51206016"/>
      </c:barChart>
      <c:catAx>
        <c:axId val="5120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1206016"/>
        <c:crosses val="autoZero"/>
        <c:auto val="1"/>
        <c:lblAlgn val="ctr"/>
        <c:lblOffset val="100"/>
        <c:noMultiLvlLbl val="0"/>
      </c:catAx>
      <c:valAx>
        <c:axId val="5120601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512044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'5 класс'!$L$2:$L$5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'5 класс'!$H$6:$H$9</c:f>
              <c:numCache>
                <c:formatCode>0.00</c:formatCode>
                <c:ptCount val="4"/>
                <c:pt idx="0">
                  <c:v>3.8480000000000003</c:v>
                </c:pt>
                <c:pt idx="1">
                  <c:v>3.7469999999999999</c:v>
                </c:pt>
                <c:pt idx="2">
                  <c:v>3.7140000000000004</c:v>
                </c:pt>
                <c:pt idx="3">
                  <c:v>3.8451</c:v>
                </c:pt>
              </c:numCache>
            </c:numRef>
          </c:val>
        </c:ser>
        <c:ser>
          <c:idx val="1"/>
          <c:order val="1"/>
          <c:tx>
            <c:strRef>
              <c:f>'5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'5 класс'!$L$2:$L$5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'5 класс'!$Q$6:$Q$9</c:f>
              <c:numCache>
                <c:formatCode>0.00</c:formatCode>
                <c:ptCount val="4"/>
                <c:pt idx="0">
                  <c:v>3.8980000000000001</c:v>
                </c:pt>
                <c:pt idx="1">
                  <c:v>3.7060000000000004</c:v>
                </c:pt>
                <c:pt idx="2">
                  <c:v>3.7880000000000003</c:v>
                </c:pt>
                <c:pt idx="3">
                  <c:v>3.5959000000000003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795712"/>
        <c:axId val="141797248"/>
      </c:barChart>
      <c:catAx>
        <c:axId val="141795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1797248"/>
        <c:crosses val="autoZero"/>
        <c:auto val="1"/>
        <c:lblAlgn val="ctr"/>
        <c:lblOffset val="100"/>
        <c:noMultiLvlLbl val="0"/>
      </c:catAx>
      <c:valAx>
        <c:axId val="14179724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17957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'5 класс'!$L$2:$L$5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'5 класс'!$H$10:$H$13</c:f>
              <c:numCache>
                <c:formatCode>0.00</c:formatCode>
                <c:ptCount val="4"/>
                <c:pt idx="0">
                  <c:v>4.016</c:v>
                </c:pt>
                <c:pt idx="1">
                  <c:v>4.2068000000000003</c:v>
                </c:pt>
                <c:pt idx="2">
                  <c:v>4</c:v>
                </c:pt>
                <c:pt idx="3">
                  <c:v>3.9914999999999998</c:v>
                </c:pt>
              </c:numCache>
            </c:numRef>
          </c:val>
        </c:ser>
        <c:ser>
          <c:idx val="1"/>
          <c:order val="1"/>
          <c:tx>
            <c:strRef>
              <c:f>'5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'5 класс'!$L$2:$L$5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'5 класс'!$Q$10:$Q$13</c:f>
              <c:numCache>
                <c:formatCode>0.00</c:formatCode>
                <c:ptCount val="4"/>
                <c:pt idx="0">
                  <c:v>3.8780000000000001</c:v>
                </c:pt>
                <c:pt idx="1">
                  <c:v>3.915</c:v>
                </c:pt>
                <c:pt idx="2">
                  <c:v>3.7639999999999998</c:v>
                </c:pt>
                <c:pt idx="3">
                  <c:v>3.6850000000000001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260544"/>
        <c:axId val="149266432"/>
      </c:barChart>
      <c:catAx>
        <c:axId val="149260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9266432"/>
        <c:crosses val="autoZero"/>
        <c:auto val="1"/>
        <c:lblAlgn val="ctr"/>
        <c:lblOffset val="100"/>
        <c:noMultiLvlLbl val="0"/>
      </c:catAx>
      <c:valAx>
        <c:axId val="1492664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92605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'5 класс'!$L$14:$L$17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'5 класс'!$H$14:$H$17</c:f>
              <c:numCache>
                <c:formatCode>0.00</c:formatCode>
                <c:ptCount val="4"/>
                <c:pt idx="0">
                  <c:v>4.0339999999999998</c:v>
                </c:pt>
                <c:pt idx="1">
                  <c:v>4.0546000000000006</c:v>
                </c:pt>
                <c:pt idx="2">
                  <c:v>4.0293999999999999</c:v>
                </c:pt>
                <c:pt idx="3">
                  <c:v>3.8239000000000001</c:v>
                </c:pt>
              </c:numCache>
            </c:numRef>
          </c:val>
        </c:ser>
        <c:ser>
          <c:idx val="1"/>
          <c:order val="1"/>
          <c:tx>
            <c:strRef>
              <c:f>'5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'5 класс'!$L$14:$L$17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'5 класс'!$Q$14:$Q$17</c:f>
              <c:numCache>
                <c:formatCode>0.00</c:formatCode>
                <c:ptCount val="4"/>
                <c:pt idx="0">
                  <c:v>3.8569999999999998</c:v>
                </c:pt>
                <c:pt idx="1">
                  <c:v>3.8420000000000001</c:v>
                </c:pt>
                <c:pt idx="2">
                  <c:v>3.8849999999999998</c:v>
                </c:pt>
                <c:pt idx="3">
                  <c:v>3.5310000000000001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494016"/>
        <c:axId val="149532672"/>
      </c:barChart>
      <c:catAx>
        <c:axId val="149494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9532672"/>
        <c:crosses val="autoZero"/>
        <c:auto val="1"/>
        <c:lblAlgn val="ctr"/>
        <c:lblOffset val="100"/>
        <c:noMultiLvlLbl val="0"/>
      </c:catAx>
      <c:valAx>
        <c:axId val="14953267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94940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'6 класс'!$L$2:$L$4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'6 класс'!$H$2:$H$4</c:f>
              <c:numCache>
                <c:formatCode>0.00</c:formatCode>
                <c:ptCount val="3"/>
                <c:pt idx="0">
                  <c:v>3.5110000000000001</c:v>
                </c:pt>
                <c:pt idx="1">
                  <c:v>3.645</c:v>
                </c:pt>
                <c:pt idx="2">
                  <c:v>3.5888</c:v>
                </c:pt>
              </c:numCache>
            </c:numRef>
          </c:val>
        </c:ser>
        <c:ser>
          <c:idx val="1"/>
          <c:order val="1"/>
          <c:tx>
            <c:strRef>
              <c:f>'6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'6 класс'!$L$2:$L$4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'6 класс'!$Q$2:$Q$4</c:f>
              <c:numCache>
                <c:formatCode>0.00</c:formatCode>
                <c:ptCount val="3"/>
                <c:pt idx="0">
                  <c:v>3.4550000000000001</c:v>
                </c:pt>
                <c:pt idx="1">
                  <c:v>3.4910000000000001</c:v>
                </c:pt>
                <c:pt idx="2">
                  <c:v>3.3352999999999997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906560"/>
        <c:axId val="149908096"/>
      </c:barChart>
      <c:catAx>
        <c:axId val="149906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9908096"/>
        <c:crosses val="autoZero"/>
        <c:auto val="1"/>
        <c:lblAlgn val="ctr"/>
        <c:lblOffset val="100"/>
        <c:noMultiLvlLbl val="0"/>
      </c:catAx>
      <c:valAx>
        <c:axId val="14990809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99065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'6 класс'!$L$2:$L$4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'6 класс'!$H$5:$H$7</c:f>
              <c:numCache>
                <c:formatCode>0.00</c:formatCode>
                <c:ptCount val="3"/>
                <c:pt idx="0">
                  <c:v>3.6749999999999998</c:v>
                </c:pt>
                <c:pt idx="1">
                  <c:v>3.6389999999999998</c:v>
                </c:pt>
                <c:pt idx="2">
                  <c:v>3.4860000000000002</c:v>
                </c:pt>
              </c:numCache>
            </c:numRef>
          </c:val>
        </c:ser>
        <c:ser>
          <c:idx val="1"/>
          <c:order val="1"/>
          <c:tx>
            <c:strRef>
              <c:f>'6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'6 класс'!$L$2:$L$4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'6 класс'!$Q$5:$Q$7</c:f>
              <c:numCache>
                <c:formatCode>0.00</c:formatCode>
                <c:ptCount val="3"/>
                <c:pt idx="0">
                  <c:v>3.4849999999999999</c:v>
                </c:pt>
                <c:pt idx="1">
                  <c:v>3.625</c:v>
                </c:pt>
                <c:pt idx="2">
                  <c:v>3.3363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003712"/>
        <c:axId val="150005248"/>
      </c:barChart>
      <c:catAx>
        <c:axId val="150003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0005248"/>
        <c:crosses val="autoZero"/>
        <c:auto val="1"/>
        <c:lblAlgn val="ctr"/>
        <c:lblOffset val="100"/>
        <c:noMultiLvlLbl val="0"/>
      </c:catAx>
      <c:valAx>
        <c:axId val="15000524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500037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'6 класс'!$L$8:$L$10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'6 класс'!$H$8:$H$10</c:f>
              <c:numCache>
                <c:formatCode>0.00</c:formatCode>
                <c:ptCount val="3"/>
                <c:pt idx="0">
                  <c:v>3.931</c:v>
                </c:pt>
                <c:pt idx="1">
                  <c:v>4.0747999999999998</c:v>
                </c:pt>
                <c:pt idx="2">
                  <c:v>3.7853999999999997</c:v>
                </c:pt>
              </c:numCache>
            </c:numRef>
          </c:val>
        </c:ser>
        <c:ser>
          <c:idx val="1"/>
          <c:order val="1"/>
          <c:tx>
            <c:strRef>
              <c:f>'6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'6 класс'!$L$8:$L$10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'6 класс'!$Q$8:$Q$10</c:f>
              <c:numCache>
                <c:formatCode>0.00</c:formatCode>
                <c:ptCount val="3"/>
                <c:pt idx="0">
                  <c:v>3.758</c:v>
                </c:pt>
                <c:pt idx="1">
                  <c:v>3.835</c:v>
                </c:pt>
                <c:pt idx="2">
                  <c:v>3.5030999999999994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874176"/>
        <c:axId val="191875712"/>
      </c:barChart>
      <c:catAx>
        <c:axId val="191874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1875712"/>
        <c:crosses val="autoZero"/>
        <c:auto val="1"/>
        <c:lblAlgn val="ctr"/>
        <c:lblOffset val="100"/>
        <c:noMultiLvlLbl val="0"/>
      </c:catAx>
      <c:valAx>
        <c:axId val="19187571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918741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'6 класс'!$L$11:$L$13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'6 класс'!$H$11:$H$13</c:f>
              <c:numCache>
                <c:formatCode>0.00</c:formatCode>
                <c:ptCount val="3"/>
                <c:pt idx="0">
                  <c:v>4.0717999999999996</c:v>
                </c:pt>
                <c:pt idx="1">
                  <c:v>3.9180000000000001</c:v>
                </c:pt>
                <c:pt idx="2">
                  <c:v>3.8519000000000001</c:v>
                </c:pt>
              </c:numCache>
            </c:numRef>
          </c:val>
        </c:ser>
        <c:ser>
          <c:idx val="1"/>
          <c:order val="1"/>
          <c:tx>
            <c:strRef>
              <c:f>'6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'6 класс'!$L$11:$L$13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'6 класс'!$Q$11:$Q$13</c:f>
              <c:numCache>
                <c:formatCode>0.00</c:formatCode>
                <c:ptCount val="3"/>
                <c:pt idx="0">
                  <c:v>3.8519999999999999</c:v>
                </c:pt>
                <c:pt idx="1">
                  <c:v>3.847</c:v>
                </c:pt>
                <c:pt idx="2">
                  <c:v>3.4731000000000001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143360"/>
        <c:axId val="192144896"/>
      </c:barChart>
      <c:catAx>
        <c:axId val="19214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2144896"/>
        <c:crosses val="autoZero"/>
        <c:auto val="1"/>
        <c:lblAlgn val="ctr"/>
        <c:lblOffset val="100"/>
        <c:noMultiLvlLbl val="0"/>
      </c:catAx>
      <c:valAx>
        <c:axId val="19214489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921433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'6 класс'!$L$14:$L$16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'6 класс'!$H$14:$H$16</c:f>
              <c:numCache>
                <c:formatCode>0.00</c:formatCode>
                <c:ptCount val="3"/>
                <c:pt idx="0">
                  <c:v>3.9429999999999996</c:v>
                </c:pt>
                <c:pt idx="1">
                  <c:v>4.0680000000000005</c:v>
                </c:pt>
                <c:pt idx="2">
                  <c:v>3.8661000000000003</c:v>
                </c:pt>
              </c:numCache>
            </c:numRef>
          </c:val>
        </c:ser>
        <c:ser>
          <c:idx val="1"/>
          <c:order val="1"/>
          <c:tx>
            <c:strRef>
              <c:f>'6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'6 класс'!$L$14:$L$16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'6 класс'!$Q$14:$Q$16</c:f>
              <c:numCache>
                <c:formatCode>0.00</c:formatCode>
                <c:ptCount val="3"/>
                <c:pt idx="0">
                  <c:v>3.6839999999999997</c:v>
                </c:pt>
                <c:pt idx="1">
                  <c:v>3.786</c:v>
                </c:pt>
                <c:pt idx="2">
                  <c:v>3.6065000000000005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596608"/>
        <c:axId val="192603264"/>
      </c:barChart>
      <c:catAx>
        <c:axId val="192596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2603264"/>
        <c:crosses val="autoZero"/>
        <c:auto val="1"/>
        <c:lblAlgn val="ctr"/>
        <c:lblOffset val="100"/>
        <c:noMultiLvlLbl val="0"/>
      </c:catAx>
      <c:valAx>
        <c:axId val="19260326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925966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'6 класс'!$L$17:$L$19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'6 класс'!$H$17:$H$19</c:f>
              <c:numCache>
                <c:formatCode>0.00</c:formatCode>
                <c:ptCount val="3"/>
                <c:pt idx="0">
                  <c:v>4.09</c:v>
                </c:pt>
                <c:pt idx="1">
                  <c:v>4.0539999999999994</c:v>
                </c:pt>
                <c:pt idx="2">
                  <c:v>3.8459000000000003</c:v>
                </c:pt>
              </c:numCache>
            </c:numRef>
          </c:val>
        </c:ser>
        <c:ser>
          <c:idx val="1"/>
          <c:order val="1"/>
          <c:tx>
            <c:strRef>
              <c:f>'6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'6 класс'!$L$17:$L$19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'6 класс'!$Q$17:$Q$19</c:f>
              <c:numCache>
                <c:formatCode>0.00</c:formatCode>
                <c:ptCount val="3"/>
                <c:pt idx="0">
                  <c:v>3.7459999999999996</c:v>
                </c:pt>
                <c:pt idx="1">
                  <c:v>3.778</c:v>
                </c:pt>
                <c:pt idx="2">
                  <c:v>3.5551000000000004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882176"/>
        <c:axId val="192883712"/>
      </c:barChart>
      <c:catAx>
        <c:axId val="19288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2883712"/>
        <c:crosses val="autoZero"/>
        <c:auto val="1"/>
        <c:lblAlgn val="ctr"/>
        <c:lblOffset val="100"/>
        <c:noMultiLvlLbl val="0"/>
      </c:catAx>
      <c:valAx>
        <c:axId val="19288371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928821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'7 класс'!$L$2:$L$3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класс'!$H$2:$H$3</c:f>
              <c:numCache>
                <c:formatCode>0.00</c:formatCode>
                <c:ptCount val="2"/>
                <c:pt idx="0">
                  <c:v>3.5720000000000001</c:v>
                </c:pt>
                <c:pt idx="1">
                  <c:v>3.4291999999999998</c:v>
                </c:pt>
              </c:numCache>
            </c:numRef>
          </c:val>
        </c:ser>
        <c:ser>
          <c:idx val="1"/>
          <c:order val="1"/>
          <c:tx>
            <c:strRef>
              <c:f>'7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'7 класс'!$L$2:$L$3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класс'!$Q$2:$Q$3</c:f>
              <c:numCache>
                <c:formatCode>0.00</c:formatCode>
                <c:ptCount val="2"/>
                <c:pt idx="0">
                  <c:v>3.43</c:v>
                </c:pt>
                <c:pt idx="1">
                  <c:v>3.2818000000000001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392000"/>
        <c:axId val="149676800"/>
      </c:barChart>
      <c:catAx>
        <c:axId val="149392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9676800"/>
        <c:crosses val="autoZero"/>
        <c:auto val="1"/>
        <c:lblAlgn val="ctr"/>
        <c:lblOffset val="100"/>
        <c:noMultiLvlLbl val="0"/>
      </c:catAx>
      <c:valAx>
        <c:axId val="14967680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93920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strRef>
              <c:f>('5 класс'!$B$2,'5 класс'!$B$6,'5 класс'!$B$10,'5 класс'!$B$14)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</c:strCache>
            </c:strRef>
          </c:cat>
          <c:val>
            <c:numRef>
              <c:f>('5 класс'!$Q$5,'5 класс'!$Q$9,'5 класс'!$Q$13,'5 класс'!$Q$17)</c:f>
              <c:numCache>
                <c:formatCode>0.00</c:formatCode>
                <c:ptCount val="4"/>
                <c:pt idx="0">
                  <c:v>3.4811999999999999</c:v>
                </c:pt>
                <c:pt idx="1">
                  <c:v>3.5959000000000003</c:v>
                </c:pt>
                <c:pt idx="2">
                  <c:v>3.6850000000000001</c:v>
                </c:pt>
                <c:pt idx="3">
                  <c:v>3.5310000000000001</c:v>
                </c:pt>
              </c:numCache>
            </c:numRef>
          </c:val>
        </c:ser>
        <c:ser>
          <c:idx val="1"/>
          <c:order val="1"/>
          <c:tx>
            <c:strRef>
              <c:f>'5 класс'!$S$1</c:f>
              <c:strCache>
                <c:ptCount val="1"/>
                <c:pt idx="0">
                  <c:v>Россия</c:v>
                </c:pt>
              </c:strCache>
            </c:strRef>
          </c:tx>
          <c:invertIfNegative val="0"/>
          <c:cat>
            <c:strRef>
              <c:f>('5 класс'!$B$2,'5 класс'!$B$6,'5 класс'!$B$10,'5 класс'!$B$14)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</c:strCache>
            </c:strRef>
          </c:cat>
          <c:val>
            <c:numRef>
              <c:f>('5 класс'!$X$5,'5 класс'!$X$9,'5 класс'!$X$13,'5 класс'!$X$17)</c:f>
              <c:numCache>
                <c:formatCode>0.00</c:formatCode>
                <c:ptCount val="4"/>
                <c:pt idx="0">
                  <c:v>3.2982000000000005</c:v>
                </c:pt>
                <c:pt idx="1">
                  <c:v>3.3880999999999997</c:v>
                </c:pt>
                <c:pt idx="2">
                  <c:v>3.4962</c:v>
                </c:pt>
                <c:pt idx="3">
                  <c:v>3.3144</c:v>
                </c:pt>
              </c:numCache>
            </c:numRef>
          </c:val>
        </c:ser>
        <c:ser>
          <c:idx val="2"/>
          <c:order val="2"/>
          <c:tx>
            <c:strRef>
              <c:f>'5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strRef>
              <c:f>('5 класс'!$B$2,'5 класс'!$B$6,'5 класс'!$B$10,'5 класс'!$B$14)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</c:strCache>
            </c:strRef>
          </c:cat>
          <c:val>
            <c:numRef>
              <c:f>('5 класс'!$H$5,'5 класс'!$H$9,'5 класс'!$H$13,'5 класс'!$H$17)</c:f>
              <c:numCache>
                <c:formatCode>0.00</c:formatCode>
                <c:ptCount val="4"/>
                <c:pt idx="0">
                  <c:v>3.6511</c:v>
                </c:pt>
                <c:pt idx="1">
                  <c:v>3.8451</c:v>
                </c:pt>
                <c:pt idx="2">
                  <c:v>3.9914999999999998</c:v>
                </c:pt>
                <c:pt idx="3">
                  <c:v>3.8239000000000001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420160"/>
        <c:axId val="51421952"/>
      </c:barChart>
      <c:catAx>
        <c:axId val="5142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1421952"/>
        <c:crosses val="autoZero"/>
        <c:auto val="1"/>
        <c:lblAlgn val="ctr"/>
        <c:lblOffset val="100"/>
        <c:noMultiLvlLbl val="0"/>
      </c:catAx>
      <c:valAx>
        <c:axId val="514219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514201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'7 класс'!$L$4:$L$5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класс'!$H$4:$H$5</c:f>
              <c:numCache>
                <c:formatCode>0.00</c:formatCode>
                <c:ptCount val="2"/>
                <c:pt idx="0">
                  <c:v>3.661</c:v>
                </c:pt>
                <c:pt idx="1">
                  <c:v>3.5612000000000008</c:v>
                </c:pt>
              </c:numCache>
            </c:numRef>
          </c:val>
        </c:ser>
        <c:ser>
          <c:idx val="1"/>
          <c:order val="1"/>
          <c:tx>
            <c:strRef>
              <c:f>'7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'7 класс'!$L$4:$L$5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класс'!$Q$4:$Q$5</c:f>
              <c:numCache>
                <c:formatCode>0.00</c:formatCode>
                <c:ptCount val="2"/>
                <c:pt idx="0">
                  <c:v>3.722</c:v>
                </c:pt>
                <c:pt idx="1">
                  <c:v>3.4127000000000005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845888"/>
        <c:axId val="149905408"/>
      </c:barChart>
      <c:catAx>
        <c:axId val="14984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9905408"/>
        <c:crosses val="autoZero"/>
        <c:auto val="1"/>
        <c:lblAlgn val="ctr"/>
        <c:lblOffset val="100"/>
        <c:noMultiLvlLbl val="0"/>
      </c:catAx>
      <c:valAx>
        <c:axId val="1499054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98458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'7 класс'!$L$6:$L$7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класс'!$H$6:$H$7</c:f>
              <c:numCache>
                <c:formatCode>0.00</c:formatCode>
                <c:ptCount val="2"/>
                <c:pt idx="0">
                  <c:v>3.9249999999999998</c:v>
                </c:pt>
                <c:pt idx="1">
                  <c:v>3.8481000000000001</c:v>
                </c:pt>
              </c:numCache>
            </c:numRef>
          </c:val>
        </c:ser>
        <c:ser>
          <c:idx val="1"/>
          <c:order val="1"/>
          <c:tx>
            <c:strRef>
              <c:f>'7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'7 класс'!$L$6:$L$7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класс'!$Q$6:$Q$7</c:f>
              <c:numCache>
                <c:formatCode>0.00</c:formatCode>
                <c:ptCount val="2"/>
                <c:pt idx="0">
                  <c:v>3.7789999999999999</c:v>
                </c:pt>
                <c:pt idx="1">
                  <c:v>3.5535000000000001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822272"/>
        <c:axId val="192865024"/>
      </c:barChart>
      <c:catAx>
        <c:axId val="192822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2865024"/>
        <c:crosses val="autoZero"/>
        <c:auto val="1"/>
        <c:lblAlgn val="ctr"/>
        <c:lblOffset val="100"/>
        <c:noMultiLvlLbl val="0"/>
      </c:catAx>
      <c:valAx>
        <c:axId val="19286502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928222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'7 класс'!$L$8:$L$9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класс'!$H$8:$H$9</c:f>
              <c:numCache>
                <c:formatCode>0.00</c:formatCode>
                <c:ptCount val="2"/>
                <c:pt idx="0">
                  <c:v>3.923</c:v>
                </c:pt>
                <c:pt idx="1">
                  <c:v>3.8277999999999999</c:v>
                </c:pt>
              </c:numCache>
            </c:numRef>
          </c:val>
        </c:ser>
        <c:ser>
          <c:idx val="1"/>
          <c:order val="1"/>
          <c:tx>
            <c:strRef>
              <c:f>'7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'7 класс'!$L$8:$L$9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класс'!$Q$8:$Q$9</c:f>
              <c:numCache>
                <c:formatCode>0.00</c:formatCode>
                <c:ptCount val="2"/>
                <c:pt idx="0">
                  <c:v>3.73</c:v>
                </c:pt>
                <c:pt idx="1">
                  <c:v>3.5353999999999997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483904"/>
        <c:axId val="193485440"/>
      </c:barChart>
      <c:catAx>
        <c:axId val="19348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3485440"/>
        <c:crosses val="autoZero"/>
        <c:auto val="1"/>
        <c:lblAlgn val="ctr"/>
        <c:lblOffset val="100"/>
        <c:noMultiLvlLbl val="0"/>
      </c:catAx>
      <c:valAx>
        <c:axId val="19348544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934839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'7 класс'!$L$10:$L$11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класс'!$H$10:$H$11</c:f>
              <c:numCache>
                <c:formatCode>0.00</c:formatCode>
                <c:ptCount val="2"/>
                <c:pt idx="0">
                  <c:v>4.0051999999999994</c:v>
                </c:pt>
                <c:pt idx="1">
                  <c:v>3.5860000000000003</c:v>
                </c:pt>
              </c:numCache>
            </c:numRef>
          </c:val>
        </c:ser>
        <c:ser>
          <c:idx val="1"/>
          <c:order val="1"/>
          <c:tx>
            <c:strRef>
              <c:f>'7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'7 класс'!$L$10:$L$11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класс'!$Q$10:$Q$11</c:f>
              <c:numCache>
                <c:formatCode>0.00</c:formatCode>
                <c:ptCount val="2"/>
                <c:pt idx="0">
                  <c:v>3.633</c:v>
                </c:pt>
                <c:pt idx="1">
                  <c:v>3.3398000000000003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530880"/>
        <c:axId val="193561344"/>
      </c:barChart>
      <c:catAx>
        <c:axId val="1935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3561344"/>
        <c:crosses val="autoZero"/>
        <c:auto val="1"/>
        <c:lblAlgn val="ctr"/>
        <c:lblOffset val="100"/>
        <c:noMultiLvlLbl val="0"/>
      </c:catAx>
      <c:valAx>
        <c:axId val="19356134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935308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'7 класс'!$L$12:$L$13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класс'!$H$12:$H$13</c:f>
              <c:numCache>
                <c:formatCode>0.00</c:formatCode>
                <c:ptCount val="2"/>
                <c:pt idx="0">
                  <c:v>3.9649999999999999</c:v>
                </c:pt>
                <c:pt idx="1">
                  <c:v>3.6549999999999998</c:v>
                </c:pt>
              </c:numCache>
            </c:numRef>
          </c:val>
        </c:ser>
        <c:ser>
          <c:idx val="1"/>
          <c:order val="1"/>
          <c:tx>
            <c:strRef>
              <c:f>'7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'7 класс'!$L$12:$L$13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класс'!$Q$12:$Q$13</c:f>
              <c:numCache>
                <c:formatCode>0.00</c:formatCode>
                <c:ptCount val="2"/>
                <c:pt idx="0">
                  <c:v>3.5409999999999995</c:v>
                </c:pt>
                <c:pt idx="1">
                  <c:v>3.4396000000000004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938944"/>
        <c:axId val="193940480"/>
      </c:barChart>
      <c:catAx>
        <c:axId val="193938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3940480"/>
        <c:crosses val="autoZero"/>
        <c:auto val="1"/>
        <c:lblAlgn val="ctr"/>
        <c:lblOffset val="100"/>
        <c:noMultiLvlLbl val="0"/>
      </c:catAx>
      <c:valAx>
        <c:axId val="19394048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939389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'7 класс'!$L$14:$L$15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класс'!$H$14:$H$15</c:f>
              <c:numCache>
                <c:formatCode>0.00</c:formatCode>
                <c:ptCount val="2"/>
                <c:pt idx="0">
                  <c:v>3.6079999999999997</c:v>
                </c:pt>
                <c:pt idx="1">
                  <c:v>3.6082999999999998</c:v>
                </c:pt>
              </c:numCache>
            </c:numRef>
          </c:val>
        </c:ser>
        <c:ser>
          <c:idx val="1"/>
          <c:order val="1"/>
          <c:tx>
            <c:strRef>
              <c:f>'7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'7 класс'!$L$14:$L$15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класс'!$Q$14:$Q$15</c:f>
              <c:numCache>
                <c:formatCode>0.00</c:formatCode>
                <c:ptCount val="2"/>
                <c:pt idx="0">
                  <c:v>3.3370000000000006</c:v>
                </c:pt>
                <c:pt idx="1">
                  <c:v>3.2608999999999999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058112"/>
        <c:axId val="194059648"/>
      </c:barChart>
      <c:catAx>
        <c:axId val="194058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4059648"/>
        <c:crosses val="autoZero"/>
        <c:auto val="1"/>
        <c:lblAlgn val="ctr"/>
        <c:lblOffset val="100"/>
        <c:noMultiLvlLbl val="0"/>
      </c:catAx>
      <c:valAx>
        <c:axId val="19405964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940581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'7 класс'!$L$16:$L$17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класс'!$H$16:$H$17</c:f>
              <c:numCache>
                <c:formatCode>0.00</c:formatCode>
                <c:ptCount val="2"/>
                <c:pt idx="0">
                  <c:v>3.6640000000000001</c:v>
                </c:pt>
                <c:pt idx="1">
                  <c:v>3.5796000000000006</c:v>
                </c:pt>
              </c:numCache>
            </c:numRef>
          </c:val>
        </c:ser>
        <c:ser>
          <c:idx val="1"/>
          <c:order val="1"/>
          <c:tx>
            <c:strRef>
              <c:f>'7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'7 класс'!$L$16:$L$17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'7 класс'!$Q$16:$Q$17</c:f>
              <c:numCache>
                <c:formatCode>0.00</c:formatCode>
                <c:ptCount val="2"/>
                <c:pt idx="0">
                  <c:v>3.4239999999999999</c:v>
                </c:pt>
                <c:pt idx="1">
                  <c:v>3.4169000000000005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369792"/>
        <c:axId val="194371584"/>
      </c:barChart>
      <c:catAx>
        <c:axId val="194369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4371584"/>
        <c:crosses val="autoZero"/>
        <c:auto val="1"/>
        <c:lblAlgn val="ctr"/>
        <c:lblOffset val="100"/>
        <c:noMultiLvlLbl val="0"/>
      </c:catAx>
      <c:valAx>
        <c:axId val="19437158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943697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Русский язык</c:v>
          </c:tx>
          <c:cat>
            <c:strRef>
              <c:f>('дети 2008'!$A$2,'дети 2008'!$A$6)</c:f>
              <c:strCache>
                <c:ptCount val="2"/>
                <c:pt idx="0">
                  <c:v>4 класс (2019)</c:v>
                </c:pt>
                <c:pt idx="1">
                  <c:v>5 класс (2020)</c:v>
                </c:pt>
              </c:strCache>
            </c:strRef>
          </c:cat>
          <c:val>
            <c:numRef>
              <c:f>('дети 2008'!$H$2,'дети 2008'!$H$6)</c:f>
              <c:numCache>
                <c:formatCode>0.00</c:formatCode>
                <c:ptCount val="2"/>
                <c:pt idx="0">
                  <c:v>3.8260000000000001</c:v>
                </c:pt>
                <c:pt idx="1">
                  <c:v>3.6511</c:v>
                </c:pt>
              </c:numCache>
            </c:numRef>
          </c:val>
          <c:smooth val="0"/>
        </c:ser>
        <c:ser>
          <c:idx val="1"/>
          <c:order val="1"/>
          <c:tx>
            <c:v>Математика</c:v>
          </c:tx>
          <c:cat>
            <c:strRef>
              <c:f>('дети 2008'!$A$2,'дети 2008'!$A$6)</c:f>
              <c:strCache>
                <c:ptCount val="2"/>
                <c:pt idx="0">
                  <c:v>4 класс (2019)</c:v>
                </c:pt>
                <c:pt idx="1">
                  <c:v>5 класс (2020)</c:v>
                </c:pt>
              </c:strCache>
            </c:strRef>
          </c:cat>
          <c:val>
            <c:numRef>
              <c:f>('дети 2008'!$H$3,'дети 2008'!$H$7)</c:f>
              <c:numCache>
                <c:formatCode>0.00</c:formatCode>
                <c:ptCount val="2"/>
                <c:pt idx="0">
                  <c:v>4.0449999999999999</c:v>
                </c:pt>
                <c:pt idx="1">
                  <c:v>3.8451</c:v>
                </c:pt>
              </c:numCache>
            </c:numRef>
          </c:val>
          <c:smooth val="0"/>
        </c:ser>
        <c:ser>
          <c:idx val="2"/>
          <c:order val="2"/>
          <c:tx>
            <c:v>Окружающий мир</c:v>
          </c:tx>
          <c:cat>
            <c:strRef>
              <c:f>('дети 2008'!$A$2,'дети 2008'!$A$6)</c:f>
              <c:strCache>
                <c:ptCount val="2"/>
                <c:pt idx="0">
                  <c:v>4 класс (2019)</c:v>
                </c:pt>
                <c:pt idx="1">
                  <c:v>5 класс (2020)</c:v>
                </c:pt>
              </c:strCache>
            </c:strRef>
          </c:cat>
          <c:val>
            <c:numRef>
              <c:f>'дети 2008'!$H$4</c:f>
              <c:numCache>
                <c:formatCode>0.00</c:formatCode>
                <c:ptCount val="1"/>
                <c:pt idx="0">
                  <c:v>4.0566000000000004</c:v>
                </c:pt>
              </c:numCache>
            </c:numRef>
          </c:val>
          <c:smooth val="0"/>
        </c:ser>
        <c:ser>
          <c:idx val="3"/>
          <c:order val="3"/>
          <c:tx>
            <c:v>История</c:v>
          </c:tx>
          <c:marker>
            <c:symbol val="diamond"/>
            <c:size val="7"/>
          </c:marker>
          <c:cat>
            <c:strRef>
              <c:f>('дети 2008'!$A$2,'дети 2008'!$A$6)</c:f>
              <c:strCache>
                <c:ptCount val="2"/>
                <c:pt idx="0">
                  <c:v>4 класс (2019)</c:v>
                </c:pt>
                <c:pt idx="1">
                  <c:v>5 класс (2020)</c:v>
                </c:pt>
              </c:strCache>
            </c:strRef>
          </c:cat>
          <c:val>
            <c:numRef>
              <c:f>('дети 2008'!$H$5,'дети 2008'!$H$8)</c:f>
              <c:numCache>
                <c:formatCode>0.00</c:formatCode>
                <c:ptCount val="2"/>
                <c:pt idx="1">
                  <c:v>3.9914999999999998</c:v>
                </c:pt>
              </c:numCache>
            </c:numRef>
          </c:val>
          <c:smooth val="0"/>
        </c:ser>
        <c:ser>
          <c:idx val="4"/>
          <c:order val="4"/>
          <c:tx>
            <c:v>Биология</c:v>
          </c:tx>
          <c:spPr>
            <a:ln>
              <a:solidFill>
                <a:srgbClr val="00B0F0"/>
              </a:solidFill>
            </a:ln>
          </c:spPr>
          <c:marker>
            <c:symbol val="diamond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strRef>
              <c:f>('дети 2008'!$A$2,'дети 2008'!$A$6)</c:f>
              <c:strCache>
                <c:ptCount val="2"/>
                <c:pt idx="0">
                  <c:v>4 класс (2019)</c:v>
                </c:pt>
                <c:pt idx="1">
                  <c:v>5 класс (2020)</c:v>
                </c:pt>
              </c:strCache>
            </c:strRef>
          </c:cat>
          <c:val>
            <c:numRef>
              <c:f>('дети 2008'!$H$5,'дети 2008'!$H$9)</c:f>
              <c:numCache>
                <c:formatCode>0.00</c:formatCode>
                <c:ptCount val="2"/>
                <c:pt idx="1">
                  <c:v>3.8239000000000001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115264"/>
        <c:axId val="149117184"/>
      </c:lineChart>
      <c:catAx>
        <c:axId val="14911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9117184"/>
        <c:crosses val="autoZero"/>
        <c:auto val="1"/>
        <c:lblAlgn val="ctr"/>
        <c:lblOffset val="100"/>
        <c:noMultiLvlLbl val="0"/>
      </c:catAx>
      <c:valAx>
        <c:axId val="149117184"/>
        <c:scaling>
          <c:orientation val="minMax"/>
          <c:max val="4.5"/>
          <c:min val="2.5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9115264"/>
        <c:crosses val="autoZero"/>
        <c:crossBetween val="between"/>
        <c:majorUnit val="0.1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Русский язык</c:v>
          </c:tx>
          <c:cat>
            <c:strRef>
              <c:f>('дети 2007'!$A$2,'дети 2007'!$A$6,'дети 2007'!$A$11)</c:f>
              <c:strCache>
                <c:ptCount val="3"/>
                <c:pt idx="0">
                  <c:v>4 класс (2018)</c:v>
                </c:pt>
                <c:pt idx="1">
                  <c:v>5 класс (2019)</c:v>
                </c:pt>
                <c:pt idx="2">
                  <c:v>6 класс (2020)</c:v>
                </c:pt>
              </c:strCache>
            </c:strRef>
          </c:cat>
          <c:val>
            <c:numRef>
              <c:f>('дети 2007'!$H$2,'дети 2007'!$H$6,'дети 2007'!$H$11)</c:f>
              <c:numCache>
                <c:formatCode>0.00</c:formatCode>
                <c:ptCount val="3"/>
                <c:pt idx="0">
                  <c:v>3.9760000000000004</c:v>
                </c:pt>
                <c:pt idx="1">
                  <c:v>3.7889999999999997</c:v>
                </c:pt>
                <c:pt idx="2">
                  <c:v>3.5888</c:v>
                </c:pt>
              </c:numCache>
            </c:numRef>
          </c:val>
          <c:smooth val="0"/>
        </c:ser>
        <c:ser>
          <c:idx val="1"/>
          <c:order val="1"/>
          <c:tx>
            <c:v>Математика</c:v>
          </c:tx>
          <c:cat>
            <c:strRef>
              <c:f>('дети 2007'!$A$2,'дети 2007'!$A$6,'дети 2007'!$A$11)</c:f>
              <c:strCache>
                <c:ptCount val="3"/>
                <c:pt idx="0">
                  <c:v>4 класс (2018)</c:v>
                </c:pt>
                <c:pt idx="1">
                  <c:v>5 класс (2019)</c:v>
                </c:pt>
                <c:pt idx="2">
                  <c:v>6 класс (2020)</c:v>
                </c:pt>
              </c:strCache>
            </c:strRef>
          </c:cat>
          <c:val>
            <c:numRef>
              <c:f>('дети 2007'!$H$3,'дети 2007'!$H$7,'дети 2007'!$H$12)</c:f>
              <c:numCache>
                <c:formatCode>0.00</c:formatCode>
                <c:ptCount val="3"/>
                <c:pt idx="0">
                  <c:v>4.2043999999999997</c:v>
                </c:pt>
                <c:pt idx="1">
                  <c:v>3.7140000000000004</c:v>
                </c:pt>
                <c:pt idx="2">
                  <c:v>3.4860000000000002</c:v>
                </c:pt>
              </c:numCache>
            </c:numRef>
          </c:val>
          <c:smooth val="0"/>
        </c:ser>
        <c:ser>
          <c:idx val="2"/>
          <c:order val="2"/>
          <c:tx>
            <c:v>Окружающий мир</c:v>
          </c:tx>
          <c:cat>
            <c:strRef>
              <c:f>('дети 2007'!$A$2,'дети 2007'!$A$6,'дети 2007'!$A$11)</c:f>
              <c:strCache>
                <c:ptCount val="3"/>
                <c:pt idx="0">
                  <c:v>4 класс (2018)</c:v>
                </c:pt>
                <c:pt idx="1">
                  <c:v>5 класс (2019)</c:v>
                </c:pt>
                <c:pt idx="2">
                  <c:v>6 класс (2020)</c:v>
                </c:pt>
              </c:strCache>
            </c:strRef>
          </c:cat>
          <c:val>
            <c:numRef>
              <c:f>('дети 2007'!$H$4,'дети 2007'!$H$5,'дети 2007'!$H$10)</c:f>
              <c:numCache>
                <c:formatCode>General</c:formatCode>
                <c:ptCount val="3"/>
                <c:pt idx="0" formatCode="0.00">
                  <c:v>4.1122000000000005</c:v>
                </c:pt>
              </c:numCache>
            </c:numRef>
          </c:val>
          <c:smooth val="0"/>
        </c:ser>
        <c:ser>
          <c:idx val="3"/>
          <c:order val="3"/>
          <c:tx>
            <c:v>История</c:v>
          </c:tx>
          <c:marker>
            <c:symbol val="diamond"/>
            <c:size val="7"/>
          </c:marker>
          <c:cat>
            <c:strRef>
              <c:f>('дети 2007'!$A$2,'дети 2007'!$A$6,'дети 2007'!$A$11)</c:f>
              <c:strCache>
                <c:ptCount val="3"/>
                <c:pt idx="0">
                  <c:v>4 класс (2018)</c:v>
                </c:pt>
                <c:pt idx="1">
                  <c:v>5 класс (2019)</c:v>
                </c:pt>
                <c:pt idx="2">
                  <c:v>6 класс (2020)</c:v>
                </c:pt>
              </c:strCache>
            </c:strRef>
          </c:cat>
          <c:val>
            <c:numRef>
              <c:f>('дети 2007'!$H$5,'дети 2007'!$H$8,'дети 2007'!$H$13)</c:f>
              <c:numCache>
                <c:formatCode>0.00</c:formatCode>
                <c:ptCount val="3"/>
                <c:pt idx="1">
                  <c:v>4</c:v>
                </c:pt>
                <c:pt idx="2">
                  <c:v>3.7853999999999997</c:v>
                </c:pt>
              </c:numCache>
            </c:numRef>
          </c:val>
          <c:smooth val="0"/>
        </c:ser>
        <c:ser>
          <c:idx val="4"/>
          <c:order val="4"/>
          <c:tx>
            <c:v>Биология</c:v>
          </c:tx>
          <c:spPr>
            <a:ln>
              <a:solidFill>
                <a:srgbClr val="00B0F0"/>
              </a:solidFill>
            </a:ln>
          </c:spPr>
          <c:marker>
            <c:symbol val="diamond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strRef>
              <c:f>('дети 2007'!$A$2,'дети 2007'!$A$6,'дети 2007'!$A$11)</c:f>
              <c:strCache>
                <c:ptCount val="3"/>
                <c:pt idx="0">
                  <c:v>4 класс (2018)</c:v>
                </c:pt>
                <c:pt idx="1">
                  <c:v>5 класс (2019)</c:v>
                </c:pt>
                <c:pt idx="2">
                  <c:v>6 класс (2020)</c:v>
                </c:pt>
              </c:strCache>
            </c:strRef>
          </c:cat>
          <c:val>
            <c:numRef>
              <c:f>('дети 2007'!$H$5,'дети 2007'!$H$9,'дети 2007'!$H$14)</c:f>
              <c:numCache>
                <c:formatCode>0.00</c:formatCode>
                <c:ptCount val="3"/>
                <c:pt idx="1">
                  <c:v>4.0293999999999999</c:v>
                </c:pt>
                <c:pt idx="2">
                  <c:v>3.8519000000000001</c:v>
                </c:pt>
              </c:numCache>
            </c:numRef>
          </c:val>
          <c:smooth val="0"/>
        </c:ser>
        <c:ser>
          <c:idx val="5"/>
          <c:order val="5"/>
          <c:tx>
            <c:v>География</c:v>
          </c:tx>
          <c:cat>
            <c:strRef>
              <c:f>('дети 2007'!$A$2,'дети 2007'!$A$6,'дети 2007'!$A$11)</c:f>
              <c:strCache>
                <c:ptCount val="3"/>
                <c:pt idx="0">
                  <c:v>4 класс (2018)</c:v>
                </c:pt>
                <c:pt idx="1">
                  <c:v>5 класс (2019)</c:v>
                </c:pt>
                <c:pt idx="2">
                  <c:v>6 класс (2020)</c:v>
                </c:pt>
              </c:strCache>
            </c:strRef>
          </c:cat>
          <c:val>
            <c:numRef>
              <c:f>('дети 2007'!$H$5,'дети 2007'!$H$10,'дети 2007'!$H$15)</c:f>
              <c:numCache>
                <c:formatCode>General</c:formatCode>
                <c:ptCount val="3"/>
                <c:pt idx="2" formatCode="0.00">
                  <c:v>3.8661000000000003</c:v>
                </c:pt>
              </c:numCache>
            </c:numRef>
          </c:val>
          <c:smooth val="0"/>
        </c:ser>
        <c:ser>
          <c:idx val="6"/>
          <c:order val="6"/>
          <c:tx>
            <c:v>Общество</c:v>
          </c:tx>
          <c:cat>
            <c:strRef>
              <c:f>('дети 2007'!$A$2,'дети 2007'!$A$6,'дети 2007'!$A$11)</c:f>
              <c:strCache>
                <c:ptCount val="3"/>
                <c:pt idx="0">
                  <c:v>4 класс (2018)</c:v>
                </c:pt>
                <c:pt idx="1">
                  <c:v>5 класс (2019)</c:v>
                </c:pt>
                <c:pt idx="2">
                  <c:v>6 класс (2020)</c:v>
                </c:pt>
              </c:strCache>
            </c:strRef>
          </c:cat>
          <c:val>
            <c:numRef>
              <c:f>('дети 2007'!$H$5,'дети 2007'!$H$10,'дети 2007'!$H$16)</c:f>
              <c:numCache>
                <c:formatCode>General</c:formatCode>
                <c:ptCount val="3"/>
                <c:pt idx="2" formatCode="0.00">
                  <c:v>3.8459000000000003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111744"/>
        <c:axId val="192141184"/>
      </c:lineChart>
      <c:catAx>
        <c:axId val="19211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2141184"/>
        <c:crosses val="autoZero"/>
        <c:auto val="1"/>
        <c:lblAlgn val="ctr"/>
        <c:lblOffset val="100"/>
        <c:noMultiLvlLbl val="0"/>
      </c:catAx>
      <c:valAx>
        <c:axId val="192141184"/>
        <c:scaling>
          <c:orientation val="minMax"/>
          <c:max val="4.5"/>
          <c:min val="2.5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92111744"/>
        <c:crosses val="autoZero"/>
        <c:crossBetween val="between"/>
        <c:majorUnit val="0.1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Русский язык</c:v>
          </c:tx>
          <c:cat>
            <c:strRef>
              <c:f>('дети 2006'!$A$2,'дети 2006'!$A$6,'дети 2006'!$A$11,'дети 2006'!$A$18)</c:f>
              <c:strCache>
                <c:ptCount val="4"/>
                <c:pt idx="0">
                  <c:v>4 класс (2017)</c:v>
                </c:pt>
                <c:pt idx="1">
                  <c:v>5 класс (2018)</c:v>
                </c:pt>
                <c:pt idx="2">
                  <c:v>6 класс (2019)</c:v>
                </c:pt>
                <c:pt idx="3">
                  <c:v>7 класс (2020)</c:v>
                </c:pt>
              </c:strCache>
            </c:strRef>
          </c:cat>
          <c:val>
            <c:numRef>
              <c:f>('дети 2006'!$H$2,'дети 2006'!$H$6,'дети 2006'!$H$11,'дети 2006'!$H$18)</c:f>
              <c:numCache>
                <c:formatCode>#,##0.00</c:formatCode>
                <c:ptCount val="4"/>
                <c:pt idx="0">
                  <c:v>4.2</c:v>
                </c:pt>
                <c:pt idx="1">
                  <c:v>3.782</c:v>
                </c:pt>
                <c:pt idx="2">
                  <c:v>3.645</c:v>
                </c:pt>
                <c:pt idx="3">
                  <c:v>3.4291999999999998</c:v>
                </c:pt>
              </c:numCache>
            </c:numRef>
          </c:val>
          <c:smooth val="0"/>
        </c:ser>
        <c:ser>
          <c:idx val="1"/>
          <c:order val="1"/>
          <c:tx>
            <c:v>Математика</c:v>
          </c:tx>
          <c:cat>
            <c:strRef>
              <c:f>('дети 2006'!$A$2,'дети 2006'!$A$6,'дети 2006'!$A$11,'дети 2006'!$A$18)</c:f>
              <c:strCache>
                <c:ptCount val="4"/>
                <c:pt idx="0">
                  <c:v>4 класс (2017)</c:v>
                </c:pt>
                <c:pt idx="1">
                  <c:v>5 класс (2018)</c:v>
                </c:pt>
                <c:pt idx="2">
                  <c:v>6 класс (2019)</c:v>
                </c:pt>
                <c:pt idx="3">
                  <c:v>7 класс (2020)</c:v>
                </c:pt>
              </c:strCache>
            </c:strRef>
          </c:cat>
          <c:val>
            <c:numRef>
              <c:f>('дети 2006'!$H$3,'дети 2006'!$H$7,'дети 2006'!$H$12,'дети 2006'!$H$19)</c:f>
              <c:numCache>
                <c:formatCode>#,##0.00</c:formatCode>
                <c:ptCount val="4"/>
                <c:pt idx="0">
                  <c:v>4.0969999999999995</c:v>
                </c:pt>
                <c:pt idx="1">
                  <c:v>3.7469999999999999</c:v>
                </c:pt>
                <c:pt idx="2">
                  <c:v>3.6389999999999998</c:v>
                </c:pt>
                <c:pt idx="3">
                  <c:v>3.5612000000000008</c:v>
                </c:pt>
              </c:numCache>
            </c:numRef>
          </c:val>
          <c:smooth val="0"/>
        </c:ser>
        <c:ser>
          <c:idx val="2"/>
          <c:order val="2"/>
          <c:tx>
            <c:v>Окружающий мир</c:v>
          </c:tx>
          <c:cat>
            <c:strRef>
              <c:f>('дети 2006'!$A$2,'дети 2006'!$A$6,'дети 2006'!$A$11,'дети 2006'!$A$18)</c:f>
              <c:strCache>
                <c:ptCount val="4"/>
                <c:pt idx="0">
                  <c:v>4 класс (2017)</c:v>
                </c:pt>
                <c:pt idx="1">
                  <c:v>5 класс (2018)</c:v>
                </c:pt>
                <c:pt idx="2">
                  <c:v>6 класс (2019)</c:v>
                </c:pt>
                <c:pt idx="3">
                  <c:v>7 класс (2020)</c:v>
                </c:pt>
              </c:strCache>
            </c:strRef>
          </c:cat>
          <c:val>
            <c:numRef>
              <c:f>('дети 2006'!$H$4,'дети 2006'!$H$10,'дети 2006'!$H$17,'дети 2006'!$H$28)</c:f>
              <c:numCache>
                <c:formatCode>General</c:formatCode>
                <c:ptCount val="4"/>
                <c:pt idx="0" formatCode="#,##0.00">
                  <c:v>3.9630000000000001</c:v>
                </c:pt>
              </c:numCache>
            </c:numRef>
          </c:val>
          <c:smooth val="0"/>
        </c:ser>
        <c:ser>
          <c:idx val="3"/>
          <c:order val="3"/>
          <c:tx>
            <c:v>История</c:v>
          </c:tx>
          <c:cat>
            <c:strRef>
              <c:f>('дети 2006'!$A$2,'дети 2006'!$A$6,'дети 2006'!$A$11,'дети 2006'!$A$18)</c:f>
              <c:strCache>
                <c:ptCount val="4"/>
                <c:pt idx="0">
                  <c:v>4 класс (2017)</c:v>
                </c:pt>
                <c:pt idx="1">
                  <c:v>5 класс (2018)</c:v>
                </c:pt>
                <c:pt idx="2">
                  <c:v>6 класс (2019)</c:v>
                </c:pt>
                <c:pt idx="3">
                  <c:v>7 класс (2020)</c:v>
                </c:pt>
              </c:strCache>
            </c:strRef>
          </c:cat>
          <c:val>
            <c:numRef>
              <c:f>('дети 2006'!$H$5,'дети 2006'!$H$8,'дети 2006'!$H$13,'дети 2006'!$H$20)</c:f>
              <c:numCache>
                <c:formatCode>#,##0.00</c:formatCode>
                <c:ptCount val="4"/>
                <c:pt idx="1">
                  <c:v>4.2068000000000003</c:v>
                </c:pt>
                <c:pt idx="2">
                  <c:v>4.0747999999999998</c:v>
                </c:pt>
                <c:pt idx="3">
                  <c:v>3.8481000000000001</c:v>
                </c:pt>
              </c:numCache>
            </c:numRef>
          </c:val>
          <c:smooth val="0"/>
        </c:ser>
        <c:ser>
          <c:idx val="4"/>
          <c:order val="4"/>
          <c:tx>
            <c:v>Биология</c:v>
          </c:tx>
          <c:cat>
            <c:strRef>
              <c:f>('дети 2006'!$A$2,'дети 2006'!$A$6,'дети 2006'!$A$11,'дети 2006'!$A$18)</c:f>
              <c:strCache>
                <c:ptCount val="4"/>
                <c:pt idx="0">
                  <c:v>4 класс (2017)</c:v>
                </c:pt>
                <c:pt idx="1">
                  <c:v>5 класс (2018)</c:v>
                </c:pt>
                <c:pt idx="2">
                  <c:v>6 класс (2019)</c:v>
                </c:pt>
                <c:pt idx="3">
                  <c:v>7 класс (2020)</c:v>
                </c:pt>
              </c:strCache>
            </c:strRef>
          </c:cat>
          <c:val>
            <c:numRef>
              <c:f>('дети 2006'!$H$5,'дети 2006'!$H$9,'дети 2006'!$H$14,'дети 2006'!$H$21)</c:f>
              <c:numCache>
                <c:formatCode>#,##0.00</c:formatCode>
                <c:ptCount val="4"/>
                <c:pt idx="1">
                  <c:v>4.0546000000000006</c:v>
                </c:pt>
                <c:pt idx="2">
                  <c:v>3.9180000000000001</c:v>
                </c:pt>
                <c:pt idx="3">
                  <c:v>3.8277999999999999</c:v>
                </c:pt>
              </c:numCache>
            </c:numRef>
          </c:val>
          <c:smooth val="0"/>
        </c:ser>
        <c:ser>
          <c:idx val="5"/>
          <c:order val="5"/>
          <c:tx>
            <c:v>География</c:v>
          </c:tx>
          <c:cat>
            <c:strRef>
              <c:f>('дети 2006'!$A$2,'дети 2006'!$A$6,'дети 2006'!$A$11,'дети 2006'!$A$18)</c:f>
              <c:strCache>
                <c:ptCount val="4"/>
                <c:pt idx="0">
                  <c:v>4 класс (2017)</c:v>
                </c:pt>
                <c:pt idx="1">
                  <c:v>5 класс (2018)</c:v>
                </c:pt>
                <c:pt idx="2">
                  <c:v>6 класс (2019)</c:v>
                </c:pt>
                <c:pt idx="3">
                  <c:v>7 класс (2020)</c:v>
                </c:pt>
              </c:strCache>
            </c:strRef>
          </c:cat>
          <c:val>
            <c:numRef>
              <c:f>('дети 2006'!$H$5,'дети 2006'!$H$10,'дети 2006'!$H$15,'дети 2006'!$H$22)</c:f>
              <c:numCache>
                <c:formatCode>General</c:formatCode>
                <c:ptCount val="4"/>
                <c:pt idx="2" formatCode="#,##0.00">
                  <c:v>4.0680000000000005</c:v>
                </c:pt>
                <c:pt idx="3" formatCode="#,##0.00">
                  <c:v>3.5860000000000003</c:v>
                </c:pt>
              </c:numCache>
            </c:numRef>
          </c:val>
          <c:smooth val="0"/>
        </c:ser>
        <c:ser>
          <c:idx val="6"/>
          <c:order val="6"/>
          <c:tx>
            <c:v>Обществознание</c:v>
          </c:tx>
          <c:marker>
            <c:symbol val="triangle"/>
            <c:size val="7"/>
            <c:spPr>
              <a:ln w="19050">
                <a:solidFill>
                  <a:srgbClr val="00B0F0"/>
                </a:solidFill>
              </a:ln>
            </c:spPr>
          </c:marker>
          <c:cat>
            <c:strRef>
              <c:f>('дети 2006'!$A$2,'дети 2006'!$A$6,'дети 2006'!$A$11,'дети 2006'!$A$18)</c:f>
              <c:strCache>
                <c:ptCount val="4"/>
                <c:pt idx="0">
                  <c:v>4 класс (2017)</c:v>
                </c:pt>
                <c:pt idx="1">
                  <c:v>5 класс (2018)</c:v>
                </c:pt>
                <c:pt idx="2">
                  <c:v>6 класс (2019)</c:v>
                </c:pt>
                <c:pt idx="3">
                  <c:v>7 класс (2020)</c:v>
                </c:pt>
              </c:strCache>
            </c:strRef>
          </c:cat>
          <c:val>
            <c:numRef>
              <c:f>('дети 2006'!$H$5,'дети 2006'!$H$10,'дети 2006'!$H$16,'дети 2006'!$H$23)</c:f>
              <c:numCache>
                <c:formatCode>General</c:formatCode>
                <c:ptCount val="4"/>
                <c:pt idx="2" formatCode="#,##0.00">
                  <c:v>4.0539999999999994</c:v>
                </c:pt>
                <c:pt idx="3" formatCode="#,##0.00">
                  <c:v>3.6549999999999998</c:v>
                </c:pt>
              </c:numCache>
            </c:numRef>
          </c:val>
          <c:smooth val="0"/>
        </c:ser>
        <c:ser>
          <c:idx val="7"/>
          <c:order val="7"/>
          <c:tx>
            <c:v>Англ яз</c:v>
          </c:tx>
          <c:cat>
            <c:strRef>
              <c:f>('дети 2006'!$A$2,'дети 2006'!$A$6,'дети 2006'!$A$11,'дети 2006'!$A$18)</c:f>
              <c:strCache>
                <c:ptCount val="4"/>
                <c:pt idx="0">
                  <c:v>4 класс (2017)</c:v>
                </c:pt>
                <c:pt idx="1">
                  <c:v>5 класс (2018)</c:v>
                </c:pt>
                <c:pt idx="2">
                  <c:v>6 класс (2019)</c:v>
                </c:pt>
                <c:pt idx="3">
                  <c:v>7 класс (2020)</c:v>
                </c:pt>
              </c:strCache>
            </c:strRef>
          </c:cat>
          <c:val>
            <c:numRef>
              <c:f>('дети 2006'!$H$5,'дети 2006'!$H$10,'дети 2006'!$H$17,'дети 2006'!$H$24)</c:f>
              <c:numCache>
                <c:formatCode>General</c:formatCode>
                <c:ptCount val="4"/>
                <c:pt idx="3" formatCode="#,##0.00">
                  <c:v>3.6082999999999998</c:v>
                </c:pt>
              </c:numCache>
            </c:numRef>
          </c:val>
          <c:smooth val="0"/>
        </c:ser>
        <c:ser>
          <c:idx val="8"/>
          <c:order val="8"/>
          <c:tx>
            <c:v>Физика</c:v>
          </c:tx>
          <c:cat>
            <c:strRef>
              <c:f>('дети 2006'!$A$2,'дети 2006'!$A$6,'дети 2006'!$A$11,'дети 2006'!$A$18)</c:f>
              <c:strCache>
                <c:ptCount val="4"/>
                <c:pt idx="0">
                  <c:v>4 класс (2017)</c:v>
                </c:pt>
                <c:pt idx="1">
                  <c:v>5 класс (2018)</c:v>
                </c:pt>
                <c:pt idx="2">
                  <c:v>6 класс (2019)</c:v>
                </c:pt>
                <c:pt idx="3">
                  <c:v>7 класс (2020)</c:v>
                </c:pt>
              </c:strCache>
            </c:strRef>
          </c:cat>
          <c:val>
            <c:numRef>
              <c:f>('дети 2006'!$H$5,'дети 2006'!$H$10,'дети 2006'!$H$17,'дети 2006'!$H$25)</c:f>
              <c:numCache>
                <c:formatCode>General</c:formatCode>
                <c:ptCount val="4"/>
                <c:pt idx="3" formatCode="#,##0.00">
                  <c:v>3.5796000000000006</c:v>
                </c:pt>
              </c:numCache>
            </c:numRef>
          </c:val>
          <c:smooth val="0"/>
        </c:ser>
        <c:ser>
          <c:idx val="9"/>
          <c:order val="9"/>
          <c:tx>
            <c:v>Фран яз</c:v>
          </c:tx>
          <c:cat>
            <c:strRef>
              <c:f>('дети 2006'!$A$2,'дети 2006'!$A$6,'дети 2006'!$A$11,'дети 2006'!$A$18)</c:f>
              <c:strCache>
                <c:ptCount val="4"/>
                <c:pt idx="0">
                  <c:v>4 класс (2017)</c:v>
                </c:pt>
                <c:pt idx="1">
                  <c:v>5 класс (2018)</c:v>
                </c:pt>
                <c:pt idx="2">
                  <c:v>6 класс (2019)</c:v>
                </c:pt>
                <c:pt idx="3">
                  <c:v>7 класс (2020)</c:v>
                </c:pt>
              </c:strCache>
            </c:strRef>
          </c:cat>
          <c:val>
            <c:numRef>
              <c:f>('дети 2006'!$H$5,'дети 2006'!$H$10,'дети 2006'!$H$17,'дети 2006'!$H$26)</c:f>
              <c:numCache>
                <c:formatCode>General</c:formatCode>
                <c:ptCount val="4"/>
                <c:pt idx="3" formatCode="#,##0.00">
                  <c:v>0</c:v>
                </c:pt>
              </c:numCache>
            </c:numRef>
          </c:val>
          <c:smooth val="0"/>
        </c:ser>
        <c:ser>
          <c:idx val="10"/>
          <c:order val="10"/>
          <c:tx>
            <c:v>Нем яз</c:v>
          </c:tx>
          <c:cat>
            <c:strRef>
              <c:f>('дети 2006'!$A$2,'дети 2006'!$A$6,'дети 2006'!$A$11,'дети 2006'!$A$18)</c:f>
              <c:strCache>
                <c:ptCount val="4"/>
                <c:pt idx="0">
                  <c:v>4 класс (2017)</c:v>
                </c:pt>
                <c:pt idx="1">
                  <c:v>5 класс (2018)</c:v>
                </c:pt>
                <c:pt idx="2">
                  <c:v>6 класс (2019)</c:v>
                </c:pt>
                <c:pt idx="3">
                  <c:v>7 класс (2020)</c:v>
                </c:pt>
              </c:strCache>
            </c:strRef>
          </c:cat>
          <c:val>
            <c:numRef>
              <c:f>('дети 2006'!$H$5,'дети 2006'!$H$10,'дети 2006'!$H$17,'дети 2006'!$H$27)</c:f>
              <c:numCache>
                <c:formatCode>General</c:formatCode>
                <c:ptCount val="4"/>
                <c:pt idx="3" formatCode="#,##0.00">
                  <c:v>3.6136000000000008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861504"/>
        <c:axId val="193863040"/>
      </c:lineChart>
      <c:catAx>
        <c:axId val="193861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3863040"/>
        <c:crosses val="autoZero"/>
        <c:auto val="1"/>
        <c:lblAlgn val="ctr"/>
        <c:lblOffset val="100"/>
        <c:noMultiLvlLbl val="0"/>
      </c:catAx>
      <c:valAx>
        <c:axId val="193863040"/>
        <c:scaling>
          <c:orientation val="minMax"/>
          <c:max val="4.5"/>
          <c:min val="2.5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93861504"/>
        <c:crosses val="autoZero"/>
        <c:crossBetween val="between"/>
        <c:majorUnit val="0.1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strRef>
              <c:f>('6 класс'!$B$2,'6 класс'!$B$5,'6 класс'!$B$8,'6 класс'!$B$11,'6 класс'!$B$14,'6 класс'!$B$17)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</c:v>
                </c:pt>
              </c:strCache>
            </c:strRef>
          </c:cat>
          <c:val>
            <c:numRef>
              <c:f>('6 класс'!$Q$4,'6 класс'!$Q$7,'6 класс'!$Q$10,'6 класс'!$Q$13,'6 класс'!$Q$16,'6 класс'!$Q$19)</c:f>
              <c:numCache>
                <c:formatCode>0.00</c:formatCode>
                <c:ptCount val="6"/>
                <c:pt idx="0">
                  <c:v>3.3352999999999997</c:v>
                </c:pt>
                <c:pt idx="1">
                  <c:v>3.3363</c:v>
                </c:pt>
                <c:pt idx="2">
                  <c:v>3.5030999999999994</c:v>
                </c:pt>
                <c:pt idx="3">
                  <c:v>3.4731000000000001</c:v>
                </c:pt>
                <c:pt idx="4">
                  <c:v>3.6065000000000005</c:v>
                </c:pt>
                <c:pt idx="5">
                  <c:v>3.5551000000000004</c:v>
                </c:pt>
              </c:numCache>
            </c:numRef>
          </c:val>
        </c:ser>
        <c:ser>
          <c:idx val="1"/>
          <c:order val="1"/>
          <c:tx>
            <c:strRef>
              <c:f>'6 класс'!$S$1</c:f>
              <c:strCache>
                <c:ptCount val="1"/>
                <c:pt idx="0">
                  <c:v>Россия</c:v>
                </c:pt>
              </c:strCache>
            </c:strRef>
          </c:tx>
          <c:invertIfNegative val="0"/>
          <c:cat>
            <c:strRef>
              <c:f>('6 класс'!$B$2,'6 класс'!$B$5,'6 класс'!$B$8,'6 класс'!$B$11,'6 класс'!$B$14,'6 класс'!$B$17)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</c:v>
                </c:pt>
              </c:strCache>
            </c:strRef>
          </c:cat>
          <c:val>
            <c:numRef>
              <c:f>('6 класс'!$X$4,'6 класс'!$X$7,'6 класс'!$X$10,'6 класс'!$X$13,'6 класс'!$X$16,'6 класс'!$X$19)</c:f>
              <c:numCache>
                <c:formatCode>0.00</c:formatCode>
                <c:ptCount val="6"/>
                <c:pt idx="0">
                  <c:v>3.1608000000000001</c:v>
                </c:pt>
                <c:pt idx="1">
                  <c:v>3.1531000000000002</c:v>
                </c:pt>
                <c:pt idx="2">
                  <c:v>3.2785000000000002</c:v>
                </c:pt>
                <c:pt idx="3">
                  <c:v>3.2615000000000003</c:v>
                </c:pt>
                <c:pt idx="4">
                  <c:v>3.4785000000000004</c:v>
                </c:pt>
                <c:pt idx="5">
                  <c:v>3.3578999999999994</c:v>
                </c:pt>
              </c:numCache>
            </c:numRef>
          </c:val>
        </c:ser>
        <c:ser>
          <c:idx val="2"/>
          <c:order val="2"/>
          <c:tx>
            <c:strRef>
              <c:f>'6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strRef>
              <c:f>('6 класс'!$B$2,'6 класс'!$B$5,'6 класс'!$B$8,'6 класс'!$B$11,'6 класс'!$B$14,'6 класс'!$B$17)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</c:v>
                </c:pt>
              </c:strCache>
            </c:strRef>
          </c:cat>
          <c:val>
            <c:numRef>
              <c:f>('6 класс'!$H$4,'6 класс'!$H$7,'6 класс'!$H$10,'6 класс'!$H$13,'6 класс'!$H$16,'6 класс'!$H$19)</c:f>
              <c:numCache>
                <c:formatCode>0.00</c:formatCode>
                <c:ptCount val="6"/>
                <c:pt idx="0">
                  <c:v>3.5888</c:v>
                </c:pt>
                <c:pt idx="1">
                  <c:v>3.4860000000000002</c:v>
                </c:pt>
                <c:pt idx="2">
                  <c:v>3.7853999999999997</c:v>
                </c:pt>
                <c:pt idx="3">
                  <c:v>3.8519000000000001</c:v>
                </c:pt>
                <c:pt idx="4">
                  <c:v>3.8661000000000003</c:v>
                </c:pt>
                <c:pt idx="5">
                  <c:v>3.8459000000000003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216000"/>
        <c:axId val="141217792"/>
      </c:barChart>
      <c:catAx>
        <c:axId val="14121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1217792"/>
        <c:crosses val="autoZero"/>
        <c:auto val="1"/>
        <c:lblAlgn val="ctr"/>
        <c:lblOffset val="100"/>
        <c:noMultiLvlLbl val="0"/>
      </c:catAx>
      <c:valAx>
        <c:axId val="14121779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12160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Русский язык</c:v>
          </c:tx>
          <c:cat>
            <c:strRef>
              <c:f>('дети 2005'!$A$2,'дети 2005'!$A$6,'дети 2005'!$A$11,'дети 2005'!$A$18,'дети 2005'!$A$29)</c:f>
              <c:strCache>
                <c:ptCount val="5"/>
                <c:pt idx="0">
                  <c:v>4 класс (2016)</c:v>
                </c:pt>
                <c:pt idx="1">
                  <c:v>5 класс (2017)</c:v>
                </c:pt>
                <c:pt idx="2">
                  <c:v>6 класс (2018)</c:v>
                </c:pt>
                <c:pt idx="3">
                  <c:v>7 класс (2019)</c:v>
                </c:pt>
                <c:pt idx="4">
                  <c:v>8 класс (2020)</c:v>
                </c:pt>
              </c:strCache>
            </c:strRef>
          </c:cat>
          <c:val>
            <c:numRef>
              <c:f>('дети 2005'!$H$2,'дети 2005'!$H$6,'дети 2005'!$H$11,'дети 2005'!$H$18,'дети 2005'!$H$29)</c:f>
              <c:numCache>
                <c:formatCode>0.00</c:formatCode>
                <c:ptCount val="5"/>
                <c:pt idx="1">
                  <c:v>3.387</c:v>
                </c:pt>
                <c:pt idx="2">
                  <c:v>3.5110000000000001</c:v>
                </c:pt>
                <c:pt idx="3">
                  <c:v>3.5720000000000001</c:v>
                </c:pt>
                <c:pt idx="4">
                  <c:v>3.44</c:v>
                </c:pt>
              </c:numCache>
            </c:numRef>
          </c:val>
          <c:smooth val="0"/>
        </c:ser>
        <c:ser>
          <c:idx val="1"/>
          <c:order val="1"/>
          <c:tx>
            <c:v>Математика</c:v>
          </c:tx>
          <c:cat>
            <c:strRef>
              <c:f>('дети 2005'!$A$2,'дети 2005'!$A$6,'дети 2005'!$A$11,'дети 2005'!$A$18,'дети 2005'!$A$29)</c:f>
              <c:strCache>
                <c:ptCount val="5"/>
                <c:pt idx="0">
                  <c:v>4 класс (2016)</c:v>
                </c:pt>
                <c:pt idx="1">
                  <c:v>5 класс (2017)</c:v>
                </c:pt>
                <c:pt idx="2">
                  <c:v>6 класс (2018)</c:v>
                </c:pt>
                <c:pt idx="3">
                  <c:v>7 класс (2019)</c:v>
                </c:pt>
                <c:pt idx="4">
                  <c:v>8 класс (2020)</c:v>
                </c:pt>
              </c:strCache>
            </c:strRef>
          </c:cat>
          <c:val>
            <c:numRef>
              <c:f>('дети 2005'!$H$3,'дети 2005'!$H$7,'дети 2005'!$H$12,'дети 2005'!$H$19,'дети 2005'!$H$30)</c:f>
              <c:numCache>
                <c:formatCode>0.00</c:formatCode>
                <c:ptCount val="5"/>
                <c:pt idx="1">
                  <c:v>3.8480000000000003</c:v>
                </c:pt>
                <c:pt idx="2">
                  <c:v>3.6749999999999998</c:v>
                </c:pt>
                <c:pt idx="3">
                  <c:v>3.661</c:v>
                </c:pt>
                <c:pt idx="4">
                  <c:v>3.4116999999999997</c:v>
                </c:pt>
              </c:numCache>
            </c:numRef>
          </c:val>
          <c:smooth val="0"/>
        </c:ser>
        <c:ser>
          <c:idx val="2"/>
          <c:order val="2"/>
          <c:tx>
            <c:v>Окружающий мир</c:v>
          </c:tx>
          <c:cat>
            <c:strRef>
              <c:f>('дети 2005'!$A$2,'дети 2005'!$A$6,'дети 2005'!$A$11,'дети 2005'!$A$18,'дети 2005'!$A$29)</c:f>
              <c:strCache>
                <c:ptCount val="5"/>
                <c:pt idx="0">
                  <c:v>4 класс (2016)</c:v>
                </c:pt>
                <c:pt idx="1">
                  <c:v>5 класс (2017)</c:v>
                </c:pt>
                <c:pt idx="2">
                  <c:v>6 класс (2018)</c:v>
                </c:pt>
                <c:pt idx="3">
                  <c:v>7 класс (2019)</c:v>
                </c:pt>
                <c:pt idx="4">
                  <c:v>8 класс (2020)</c:v>
                </c:pt>
              </c:strCache>
            </c:strRef>
          </c:cat>
          <c:val>
            <c:numRef>
              <c:f>('дети 2005'!$H$4,'дети 2005'!$H$10,'дети 2005'!$H$17,'дети 2005'!$H$28,'дети 2005'!$H$37)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3"/>
          <c:order val="3"/>
          <c:tx>
            <c:v>История</c:v>
          </c:tx>
          <c:cat>
            <c:strRef>
              <c:f>('дети 2005'!$A$2,'дети 2005'!$A$6,'дети 2005'!$A$11,'дети 2005'!$A$18,'дети 2005'!$A$29)</c:f>
              <c:strCache>
                <c:ptCount val="5"/>
                <c:pt idx="0">
                  <c:v>4 класс (2016)</c:v>
                </c:pt>
                <c:pt idx="1">
                  <c:v>5 класс (2017)</c:v>
                </c:pt>
                <c:pt idx="2">
                  <c:v>6 класс (2018)</c:v>
                </c:pt>
                <c:pt idx="3">
                  <c:v>7 класс (2019)</c:v>
                </c:pt>
                <c:pt idx="4">
                  <c:v>8 класс (2020)</c:v>
                </c:pt>
              </c:strCache>
            </c:strRef>
          </c:cat>
          <c:val>
            <c:numRef>
              <c:f>('дети 2005'!$H$5,'дети 2005'!$H$8,'дети 2005'!$H$13,'дети 2005'!$H$20,'дети 2005'!$H$31)</c:f>
              <c:numCache>
                <c:formatCode>0.00</c:formatCode>
                <c:ptCount val="5"/>
                <c:pt idx="1">
                  <c:v>4.016</c:v>
                </c:pt>
                <c:pt idx="2">
                  <c:v>3.931</c:v>
                </c:pt>
                <c:pt idx="3">
                  <c:v>3.9249999999999998</c:v>
                </c:pt>
                <c:pt idx="4">
                  <c:v>3.855</c:v>
                </c:pt>
              </c:numCache>
            </c:numRef>
          </c:val>
          <c:smooth val="0"/>
        </c:ser>
        <c:ser>
          <c:idx val="4"/>
          <c:order val="4"/>
          <c:tx>
            <c:v>Биология</c:v>
          </c:tx>
          <c:cat>
            <c:strRef>
              <c:f>('дети 2005'!$A$2,'дети 2005'!$A$6,'дети 2005'!$A$11,'дети 2005'!$A$18,'дети 2005'!$A$29)</c:f>
              <c:strCache>
                <c:ptCount val="5"/>
                <c:pt idx="0">
                  <c:v>4 класс (2016)</c:v>
                </c:pt>
                <c:pt idx="1">
                  <c:v>5 класс (2017)</c:v>
                </c:pt>
                <c:pt idx="2">
                  <c:v>6 класс (2018)</c:v>
                </c:pt>
                <c:pt idx="3">
                  <c:v>7 класс (2019)</c:v>
                </c:pt>
                <c:pt idx="4">
                  <c:v>8 класс (2020)</c:v>
                </c:pt>
              </c:strCache>
            </c:strRef>
          </c:cat>
          <c:val>
            <c:numRef>
              <c:f>('дети 2005'!$H$5,'дети 2005'!$H$9,'дети 2005'!$H$14,'дети 2005'!$H$21,'дети 2005'!$H$32)</c:f>
              <c:numCache>
                <c:formatCode>0.00</c:formatCode>
                <c:ptCount val="5"/>
                <c:pt idx="1">
                  <c:v>4.0339999999999998</c:v>
                </c:pt>
                <c:pt idx="2">
                  <c:v>4.0717999999999996</c:v>
                </c:pt>
                <c:pt idx="3">
                  <c:v>3.923</c:v>
                </c:pt>
                <c:pt idx="4">
                  <c:v>4.0198999999999998</c:v>
                </c:pt>
              </c:numCache>
            </c:numRef>
          </c:val>
          <c:smooth val="0"/>
        </c:ser>
        <c:ser>
          <c:idx val="5"/>
          <c:order val="5"/>
          <c:tx>
            <c:v>География</c:v>
          </c:tx>
          <c:cat>
            <c:strRef>
              <c:f>('дети 2005'!$A$2,'дети 2005'!$A$6,'дети 2005'!$A$11,'дети 2005'!$A$18,'дети 2005'!$A$29)</c:f>
              <c:strCache>
                <c:ptCount val="5"/>
                <c:pt idx="0">
                  <c:v>4 класс (2016)</c:v>
                </c:pt>
                <c:pt idx="1">
                  <c:v>5 класс (2017)</c:v>
                </c:pt>
                <c:pt idx="2">
                  <c:v>6 класс (2018)</c:v>
                </c:pt>
                <c:pt idx="3">
                  <c:v>7 класс (2019)</c:v>
                </c:pt>
                <c:pt idx="4">
                  <c:v>8 класс (2020)</c:v>
                </c:pt>
              </c:strCache>
            </c:strRef>
          </c:cat>
          <c:val>
            <c:numRef>
              <c:f>('дети 2005'!$H$5,'дети 2005'!$H$10,'дети 2005'!$H$15,'дети 2005'!$H$22,'дети 2005'!$H$33)</c:f>
              <c:numCache>
                <c:formatCode>General</c:formatCode>
                <c:ptCount val="5"/>
                <c:pt idx="2" formatCode="0.00">
                  <c:v>3.9429999999999996</c:v>
                </c:pt>
                <c:pt idx="3" formatCode="0.00">
                  <c:v>4.0051999999999994</c:v>
                </c:pt>
                <c:pt idx="4" formatCode="0.00">
                  <c:v>3.7020000000000004</c:v>
                </c:pt>
              </c:numCache>
            </c:numRef>
          </c:val>
          <c:smooth val="0"/>
        </c:ser>
        <c:ser>
          <c:idx val="6"/>
          <c:order val="6"/>
          <c:tx>
            <c:v>Обществознание</c:v>
          </c:tx>
          <c:cat>
            <c:strRef>
              <c:f>('дети 2005'!$A$2,'дети 2005'!$A$6,'дети 2005'!$A$11,'дети 2005'!$A$18,'дети 2005'!$A$29)</c:f>
              <c:strCache>
                <c:ptCount val="5"/>
                <c:pt idx="0">
                  <c:v>4 класс (2016)</c:v>
                </c:pt>
                <c:pt idx="1">
                  <c:v>5 класс (2017)</c:v>
                </c:pt>
                <c:pt idx="2">
                  <c:v>6 класс (2018)</c:v>
                </c:pt>
                <c:pt idx="3">
                  <c:v>7 класс (2019)</c:v>
                </c:pt>
                <c:pt idx="4">
                  <c:v>8 класс (2020)</c:v>
                </c:pt>
              </c:strCache>
            </c:strRef>
          </c:cat>
          <c:val>
            <c:numRef>
              <c:f>('дети 2005'!$H$5,'дети 2005'!$H$10,'дети 2005'!$H$16,'дети 2005'!$H$23,'дети 2005'!$H$34)</c:f>
              <c:numCache>
                <c:formatCode>General</c:formatCode>
                <c:ptCount val="5"/>
                <c:pt idx="2" formatCode="0.00">
                  <c:v>4.09</c:v>
                </c:pt>
                <c:pt idx="3" formatCode="0.00">
                  <c:v>3.9649999999999999</c:v>
                </c:pt>
                <c:pt idx="4" formatCode="0.00">
                  <c:v>3.6763999999999997</c:v>
                </c:pt>
              </c:numCache>
            </c:numRef>
          </c:val>
          <c:smooth val="0"/>
        </c:ser>
        <c:ser>
          <c:idx val="7"/>
          <c:order val="7"/>
          <c:tx>
            <c:v>Физика</c:v>
          </c:tx>
          <c:marker>
            <c:symbol val="dot"/>
            <c:size val="15"/>
            <c:spPr>
              <a:ln w="25400"/>
            </c:spPr>
          </c:marker>
          <c:cat>
            <c:strRef>
              <c:f>('дети 2005'!$A$2,'дети 2005'!$A$6,'дети 2005'!$A$11,'дети 2005'!$A$18,'дети 2005'!$A$29)</c:f>
              <c:strCache>
                <c:ptCount val="5"/>
                <c:pt idx="0">
                  <c:v>4 класс (2016)</c:v>
                </c:pt>
                <c:pt idx="1">
                  <c:v>5 класс (2017)</c:v>
                </c:pt>
                <c:pt idx="2">
                  <c:v>6 класс (2018)</c:v>
                </c:pt>
                <c:pt idx="3">
                  <c:v>7 класс (2019)</c:v>
                </c:pt>
                <c:pt idx="4">
                  <c:v>8 класс (2020)</c:v>
                </c:pt>
              </c:strCache>
            </c:strRef>
          </c:cat>
          <c:val>
            <c:numRef>
              <c:f>('дети 2005'!$H$5,'дети 2005'!$H$10,'дети 2005'!$H$17,'дети 2005'!$H$25,'дети 2005'!$H$35)</c:f>
              <c:numCache>
                <c:formatCode>General</c:formatCode>
                <c:ptCount val="5"/>
                <c:pt idx="3" formatCode="0.00">
                  <c:v>3.6640000000000001</c:v>
                </c:pt>
                <c:pt idx="4" formatCode="0.00">
                  <c:v>3.4780999999999995</c:v>
                </c:pt>
              </c:numCache>
            </c:numRef>
          </c:val>
          <c:smooth val="0"/>
        </c:ser>
        <c:ser>
          <c:idx val="8"/>
          <c:order val="8"/>
          <c:tx>
            <c:v>Англ язык</c:v>
          </c:tx>
          <c:marker>
            <c:symbol val="dash"/>
            <c:size val="15"/>
          </c:marker>
          <c:cat>
            <c:strRef>
              <c:f>('дети 2005'!$A$2,'дети 2005'!$A$6,'дети 2005'!$A$11,'дети 2005'!$A$18,'дети 2005'!$A$29)</c:f>
              <c:strCache>
                <c:ptCount val="5"/>
                <c:pt idx="0">
                  <c:v>4 класс (2016)</c:v>
                </c:pt>
                <c:pt idx="1">
                  <c:v>5 класс (2017)</c:v>
                </c:pt>
                <c:pt idx="2">
                  <c:v>6 класс (2018)</c:v>
                </c:pt>
                <c:pt idx="3">
                  <c:v>7 класс (2019)</c:v>
                </c:pt>
                <c:pt idx="4">
                  <c:v>8 класс (2020)</c:v>
                </c:pt>
              </c:strCache>
            </c:strRef>
          </c:cat>
          <c:val>
            <c:numRef>
              <c:f>('дети 2005'!$H$5,'дети 2005'!$H$10,'дети 2005'!$H$17,'дети 2005'!$H$24,'дети 2005'!$H$37)</c:f>
              <c:numCache>
                <c:formatCode>General</c:formatCode>
                <c:ptCount val="5"/>
                <c:pt idx="3" formatCode="0.00">
                  <c:v>3.6079999999999997</c:v>
                </c:pt>
              </c:numCache>
            </c:numRef>
          </c:val>
          <c:smooth val="0"/>
        </c:ser>
        <c:ser>
          <c:idx val="9"/>
          <c:order val="9"/>
          <c:tx>
            <c:v>Фран яз</c:v>
          </c:tx>
          <c:cat>
            <c:strRef>
              <c:f>('дети 2005'!$A$2,'дети 2005'!$A$6,'дети 2005'!$A$11,'дети 2005'!$A$18,'дети 2005'!$A$29)</c:f>
              <c:strCache>
                <c:ptCount val="5"/>
                <c:pt idx="0">
                  <c:v>4 класс (2016)</c:v>
                </c:pt>
                <c:pt idx="1">
                  <c:v>5 класс (2017)</c:v>
                </c:pt>
                <c:pt idx="2">
                  <c:v>6 класс (2018)</c:v>
                </c:pt>
                <c:pt idx="3">
                  <c:v>7 класс (2019)</c:v>
                </c:pt>
                <c:pt idx="4">
                  <c:v>8 класс (2020)</c:v>
                </c:pt>
              </c:strCache>
            </c:strRef>
          </c:cat>
          <c:val>
            <c:numRef>
              <c:f>('дети 2005'!$H$5,'дети 2005'!$H$10,'дети 2005'!$H$17,'дети 2005'!$H$26,'дети 2005'!$H$37)</c:f>
              <c:numCache>
                <c:formatCode>General</c:formatCode>
                <c:ptCount val="5"/>
                <c:pt idx="3" formatCode="0.00">
                  <c:v>0</c:v>
                </c:pt>
              </c:numCache>
            </c:numRef>
          </c:val>
          <c:smooth val="0"/>
        </c:ser>
        <c:ser>
          <c:idx val="10"/>
          <c:order val="10"/>
          <c:tx>
            <c:v>Нем яз</c:v>
          </c:tx>
          <c:cat>
            <c:strRef>
              <c:f>('дети 2005'!$A$2,'дети 2005'!$A$6,'дети 2005'!$A$11,'дети 2005'!$A$18,'дети 2005'!$A$29)</c:f>
              <c:strCache>
                <c:ptCount val="5"/>
                <c:pt idx="0">
                  <c:v>4 класс (2016)</c:v>
                </c:pt>
                <c:pt idx="1">
                  <c:v>5 класс (2017)</c:v>
                </c:pt>
                <c:pt idx="2">
                  <c:v>6 класс (2018)</c:v>
                </c:pt>
                <c:pt idx="3">
                  <c:v>7 класс (2019)</c:v>
                </c:pt>
                <c:pt idx="4">
                  <c:v>8 класс (2020)</c:v>
                </c:pt>
              </c:strCache>
            </c:strRef>
          </c:cat>
          <c:val>
            <c:numRef>
              <c:f>('дети 2005'!$H$5,'дети 2005'!$H$10,'дети 2005'!$H$17,'дети 2005'!$H$27,'дети 2005'!$H$37)</c:f>
              <c:numCache>
                <c:formatCode>General</c:formatCode>
                <c:ptCount val="5"/>
                <c:pt idx="3" formatCode="0.00">
                  <c:v>3.5289999999999999</c:v>
                </c:pt>
              </c:numCache>
            </c:numRef>
          </c:val>
          <c:smooth val="0"/>
        </c:ser>
        <c:ser>
          <c:idx val="11"/>
          <c:order val="11"/>
          <c:tx>
            <c:v>Химия</c:v>
          </c:tx>
          <c:cat>
            <c:strRef>
              <c:f>('дети 2005'!$A$2,'дети 2005'!$A$6,'дети 2005'!$A$11,'дети 2005'!$A$18,'дети 2005'!$A$29)</c:f>
              <c:strCache>
                <c:ptCount val="5"/>
                <c:pt idx="0">
                  <c:v>4 класс (2016)</c:v>
                </c:pt>
                <c:pt idx="1">
                  <c:v>5 класс (2017)</c:v>
                </c:pt>
                <c:pt idx="2">
                  <c:v>6 класс (2018)</c:v>
                </c:pt>
                <c:pt idx="3">
                  <c:v>7 класс (2019)</c:v>
                </c:pt>
                <c:pt idx="4">
                  <c:v>8 класс (2020)</c:v>
                </c:pt>
              </c:strCache>
            </c:strRef>
          </c:cat>
          <c:val>
            <c:numRef>
              <c:f>('дети 2005'!$H$5,'дети 2005'!$H$10,'дети 2005'!$H$17,'дети 2005'!$H$28,'дети 2005'!$H$36)</c:f>
              <c:numCache>
                <c:formatCode>General</c:formatCode>
                <c:ptCount val="5"/>
                <c:pt idx="4" formatCode="0.00">
                  <c:v>4.0735000000000001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663168"/>
        <c:axId val="194664704"/>
      </c:lineChart>
      <c:catAx>
        <c:axId val="194663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4664704"/>
        <c:crosses val="autoZero"/>
        <c:auto val="1"/>
        <c:lblAlgn val="ctr"/>
        <c:lblOffset val="100"/>
        <c:noMultiLvlLbl val="0"/>
      </c:catAx>
      <c:valAx>
        <c:axId val="194664704"/>
        <c:scaling>
          <c:orientation val="minMax"/>
          <c:max val="4.5"/>
          <c:min val="2.5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94663168"/>
        <c:crosses val="autoZero"/>
        <c:crossBetween val="between"/>
        <c:majorUnit val="0.1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96024035226495"/>
          <c:y val="0.10178430535114849"/>
          <c:w val="0.84201655077972826"/>
          <c:h val="0.813267585263069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7119886906940229"/>
                  <c:y val="8.5374537971256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682642930503258"/>
                  <c:y val="-0.3183483824326450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698520818330997"/>
                  <c:y val="-0.2845926933118985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1764039240222411E-3"/>
                  <c:y val="-6.16147325994490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A22-40C1-8A68-8F6ABE7AD1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4959319552822029"/>
                  <c:y val="-0.1795052235292247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A22-40C1-8A68-8F6ABE7AD1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3935060029040608E-2"/>
                  <c:y val="-5.1944746344590093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: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Английский язык</c:v>
                </c:pt>
                <c:pt idx="8">
                  <c:v>Обществознание</c:v>
                </c:pt>
                <c:pt idx="9">
                  <c:v>Литература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 formatCode="0">
                  <c:v>100</c:v>
                </c:pt>
                <c:pt idx="1">
                  <c:v>64.285714285714292</c:v>
                </c:pt>
                <c:pt idx="2">
                  <c:v>31.632653061224495</c:v>
                </c:pt>
                <c:pt idx="3">
                  <c:v>11.22448979591837</c:v>
                </c:pt>
                <c:pt idx="4">
                  <c:v>4.0816326530612264</c:v>
                </c:pt>
                <c:pt idx="5">
                  <c:v>21.428571428571427</c:v>
                </c:pt>
                <c:pt idx="6">
                  <c:v>20.408163265306122</c:v>
                </c:pt>
                <c:pt idx="7">
                  <c:v>5.1020408163265296</c:v>
                </c:pt>
                <c:pt idx="8">
                  <c:v>53.061224489795904</c:v>
                </c:pt>
                <c:pt idx="9">
                  <c:v>6.1224489795918355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A22-40C1-8A68-8F6ABE7AD1A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98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Английский язык</c:v>
                </c:pt>
                <c:pt idx="8">
                  <c:v>Обществознание</c:v>
                </c:pt>
                <c:pt idx="9">
                  <c:v>Литература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98</c:v>
                </c:pt>
                <c:pt idx="1">
                  <c:v>63</c:v>
                </c:pt>
                <c:pt idx="2">
                  <c:v>31</c:v>
                </c:pt>
                <c:pt idx="3">
                  <c:v>11</c:v>
                </c:pt>
                <c:pt idx="4">
                  <c:v>4</c:v>
                </c:pt>
                <c:pt idx="5">
                  <c:v>21</c:v>
                </c:pt>
                <c:pt idx="6">
                  <c:v>20</c:v>
                </c:pt>
                <c:pt idx="7">
                  <c:v>5</c:v>
                </c:pt>
                <c:pt idx="8">
                  <c:v>52</c:v>
                </c:pt>
                <c:pt idx="9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A22-40C1-8A68-8F6ABE7AD1A6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Пензенская область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Английский язык</c:v>
                </c:pt>
                <c:pt idx="8">
                  <c:v>Обществознание</c:v>
                </c:pt>
                <c:pt idx="9">
                  <c:v>Литература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69.400000000000006</c:v>
                </c:pt>
                <c:pt idx="1">
                  <c:v>55</c:v>
                </c:pt>
                <c:pt idx="2">
                  <c:v>53.6</c:v>
                </c:pt>
                <c:pt idx="3">
                  <c:v>66.7</c:v>
                </c:pt>
                <c:pt idx="4" formatCode="0.0">
                  <c:v>61.9</c:v>
                </c:pt>
                <c:pt idx="5">
                  <c:v>54.3</c:v>
                </c:pt>
                <c:pt idx="6">
                  <c:v>59.7</c:v>
                </c:pt>
                <c:pt idx="7">
                  <c:v>71.3</c:v>
                </c:pt>
                <c:pt idx="8">
                  <c:v>58.6</c:v>
                </c:pt>
                <c:pt idx="9">
                  <c:v>61.4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50-42FA-A9D4-4A67C04691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Никольский район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Английский язык</c:v>
                </c:pt>
                <c:pt idx="8">
                  <c:v>Обществознание</c:v>
                </c:pt>
                <c:pt idx="9">
                  <c:v>Литература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68.7</c:v>
                </c:pt>
                <c:pt idx="1">
                  <c:v>58.4</c:v>
                </c:pt>
                <c:pt idx="2">
                  <c:v>61.9</c:v>
                </c:pt>
                <c:pt idx="3">
                  <c:v>51.7</c:v>
                </c:pt>
                <c:pt idx="4">
                  <c:v>45.2</c:v>
                </c:pt>
                <c:pt idx="5">
                  <c:v>55.7</c:v>
                </c:pt>
                <c:pt idx="6">
                  <c:v>63.7</c:v>
                </c:pt>
                <c:pt idx="7">
                  <c:v>68.8</c:v>
                </c:pt>
                <c:pt idx="8">
                  <c:v>64.2</c:v>
                </c:pt>
                <c:pt idx="9">
                  <c:v>64.2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50-42FA-A9D4-4A67C04691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5064576"/>
        <c:axId val="215066112"/>
      </c:barChart>
      <c:catAx>
        <c:axId val="215064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15066112"/>
        <c:crosses val="autoZero"/>
        <c:auto val="1"/>
        <c:lblAlgn val="ctr"/>
        <c:lblOffset val="100"/>
        <c:noMultiLvlLbl val="0"/>
      </c:catAx>
      <c:valAx>
        <c:axId val="215066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150645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Обществознание</c:v>
                </c:pt>
                <c:pt idx="3">
                  <c:v>Физика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69.099999999999994</c:v>
                </c:pt>
                <c:pt idx="1">
                  <c:v>55.3</c:v>
                </c:pt>
                <c:pt idx="2">
                  <c:v>60.6</c:v>
                </c:pt>
                <c:pt idx="3">
                  <c:v>56.3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02-414F-B834-9195827136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Обществознание</c:v>
                </c:pt>
                <c:pt idx="3">
                  <c:v>Физика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67.599999999999994</c:v>
                </c:pt>
                <c:pt idx="1">
                  <c:v>57.9</c:v>
                </c:pt>
                <c:pt idx="2">
                  <c:v>61.8</c:v>
                </c:pt>
                <c:pt idx="3" formatCode="0.0">
                  <c:v>60.3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02-414F-B834-9195827136F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Обществознание</c:v>
                </c:pt>
                <c:pt idx="3">
                  <c:v>Физика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68.7</c:v>
                </c:pt>
                <c:pt idx="1">
                  <c:v>58.4</c:v>
                </c:pt>
                <c:pt idx="2">
                  <c:v>64.2</c:v>
                </c:pt>
                <c:pt idx="3">
                  <c:v>61.9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02-414F-B834-9195827136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5267968"/>
        <c:axId val="215269760"/>
      </c:barChart>
      <c:catAx>
        <c:axId val="215267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5269760"/>
        <c:crosses val="autoZero"/>
        <c:auto val="1"/>
        <c:lblAlgn val="ctr"/>
        <c:lblOffset val="100"/>
        <c:noMultiLvlLbl val="0"/>
      </c:catAx>
      <c:valAx>
        <c:axId val="215269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52679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Обществознание</c:v>
                </c:pt>
                <c:pt idx="3">
                  <c:v>Физика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0">
                  <c:v>0</c:v>
                </c:pt>
                <c:pt idx="1">
                  <c:v>1.8</c:v>
                </c:pt>
                <c:pt idx="2">
                  <c:v>6.9</c:v>
                </c:pt>
                <c:pt idx="3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AB-4CD5-8380-E2D5476EB3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0AB-4CD5-8380-E2D5476EB33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Обществознание</c:v>
                </c:pt>
                <c:pt idx="3">
                  <c:v>Физика</c:v>
                </c:pt>
              </c:strCache>
            </c:strRef>
          </c:cat>
          <c:val>
            <c:numRef>
              <c:f>Лист1!$C$2:$C$5</c:f>
              <c:numCache>
                <c:formatCode>0</c:formatCode>
                <c:ptCount val="4"/>
                <c:pt idx="0" formatCode="0.0">
                  <c:v>1.6</c:v>
                </c:pt>
                <c:pt idx="1">
                  <c:v>0</c:v>
                </c:pt>
                <c:pt idx="2" formatCode="0.0">
                  <c:v>5.0999999999999996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0AB-4CD5-8380-E2D5476EB3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Обществознание</c:v>
                </c:pt>
                <c:pt idx="3">
                  <c:v>Физика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 formatCode="General">
                  <c:v>0</c:v>
                </c:pt>
                <c:pt idx="1">
                  <c:v>1.6</c:v>
                </c:pt>
                <c:pt idx="2">
                  <c:v>7.7</c:v>
                </c:pt>
                <c:pt idx="3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0AB-4CD5-8380-E2D5476EB3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5383424"/>
        <c:axId val="215405696"/>
      </c:barChart>
      <c:catAx>
        <c:axId val="215383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5405696"/>
        <c:crosses val="autoZero"/>
        <c:auto val="1"/>
        <c:lblAlgn val="ctr"/>
        <c:lblOffset val="100"/>
        <c:noMultiLvlLbl val="0"/>
      </c:catAx>
      <c:valAx>
        <c:axId val="215405696"/>
        <c:scaling>
          <c:orientation val="minMax"/>
          <c:max val="25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5383424"/>
        <c:crosses val="autoZero"/>
        <c:crossBetween val="between"/>
        <c:majorUnit val="5"/>
        <c:minorUnit val="1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Обществознание</c:v>
                </c:pt>
                <c:pt idx="3">
                  <c:v>Физика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18.8</c:v>
                </c:pt>
                <c:pt idx="1">
                  <c:v>0.9</c:v>
                </c:pt>
                <c:pt idx="2">
                  <c:v>9.2000000000000011</c:v>
                </c:pt>
                <c:pt idx="3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EE-425D-8A56-567115B5C4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Обществознание</c:v>
                </c:pt>
                <c:pt idx="3">
                  <c:v>Физика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13.3</c:v>
                </c:pt>
                <c:pt idx="1">
                  <c:v>2.5</c:v>
                </c:pt>
                <c:pt idx="2">
                  <c:v>6.8</c:v>
                </c:pt>
                <c:pt idx="3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EE-425D-8A56-567115B5C45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 профильная</c:v>
                </c:pt>
                <c:pt idx="2">
                  <c:v>Обществознание</c:v>
                </c:pt>
                <c:pt idx="3">
                  <c:v>Физика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16.3</c:v>
                </c:pt>
                <c:pt idx="1">
                  <c:v>1.6</c:v>
                </c:pt>
                <c:pt idx="2">
                  <c:v>11.5</c:v>
                </c:pt>
                <c:pt idx="3">
                  <c:v>12.9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EE-425D-8A56-567115B5C4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5613440"/>
        <c:axId val="215614976"/>
      </c:barChart>
      <c:catAx>
        <c:axId val="215613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5614976"/>
        <c:crosses val="autoZero"/>
        <c:auto val="1"/>
        <c:lblAlgn val="ctr"/>
        <c:lblOffset val="100"/>
        <c:noMultiLvlLbl val="0"/>
      </c:catAx>
      <c:valAx>
        <c:axId val="215614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56134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47748173157516"/>
          <c:y val="7.3723978742203627E-2"/>
          <c:w val="0.84201655077972826"/>
          <c:h val="0.813267585263069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8216258012725928"/>
                  <c:y val="9.33642188413825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648-4E8F-B17A-916CA96D90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1185281375060502"/>
                  <c:y val="-0.23249836554121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648-4E8F-B17A-916CA96D90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907081892125912E-3"/>
                  <c:y val="1.70900645895691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648-4E8F-B17A-916CA96D90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4826523746001067E-2"/>
                  <c:y val="-0.2655828162978798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648-4E8F-B17A-916CA96D90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1764039240222684E-3"/>
                  <c:y val="1.41479282972485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013-4782-8832-14952A57C3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9606995714741066"/>
                  <c:y val="-0.1374147336158073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013-4782-8832-14952A57C3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5019490254872572"/>
                  <c:y val="8.5598136794313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648-4E8F-B17A-916CA96D90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4057774262475081E-2"/>
                  <c:y val="8.02847924298100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648-4E8F-B17A-916CA96D90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9386723960854189E-2"/>
                  <c:y val="-6.41814791680798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013-4782-8832-14952A57C39D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9676185529282566E-2"/>
                  <c:y val="-4.026988289564017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648-4E8F-B17A-916CA96D90C8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5.1043454650627464E-2"/>
                  <c:y val="-4.331144554208687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648-4E8F-B17A-916CA96D90C8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9.5955447473113922E-2"/>
                  <c:y val="2.394849449719318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: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A8-4705-8E2C-78CDFB765EC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: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Обществознание</c:v>
                </c:pt>
                <c:pt idx="6">
                  <c:v>Информатика и ИКТ</c:v>
                </c:pt>
                <c:pt idx="7">
                  <c:v>История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100</c:v>
                </c:pt>
                <c:pt idx="1">
                  <c:v>99.115044247787608</c:v>
                </c:pt>
                <c:pt idx="2" formatCode="0.0">
                  <c:v>6.1946902654867255</c:v>
                </c:pt>
                <c:pt idx="3" formatCode="0.0">
                  <c:v>27.43362831858407</c:v>
                </c:pt>
                <c:pt idx="4" formatCode="0.0">
                  <c:v>19.469026548672566</c:v>
                </c:pt>
                <c:pt idx="5">
                  <c:v>76.991150442477874</c:v>
                </c:pt>
                <c:pt idx="6">
                  <c:v>46.017699115044245</c:v>
                </c:pt>
                <c:pt idx="7">
                  <c:v>25.663716814159294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013-4782-8832-14952A57C3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113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Обществознание</c:v>
                </c:pt>
                <c:pt idx="6">
                  <c:v>Информатика и ИКТ</c:v>
                </c:pt>
                <c:pt idx="7">
                  <c:v>История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113</c:v>
                </c:pt>
                <c:pt idx="1">
                  <c:v>112</c:v>
                </c:pt>
                <c:pt idx="2">
                  <c:v>7</c:v>
                </c:pt>
                <c:pt idx="3">
                  <c:v>31</c:v>
                </c:pt>
                <c:pt idx="4">
                  <c:v>22</c:v>
                </c:pt>
                <c:pt idx="5">
                  <c:v>87</c:v>
                </c:pt>
                <c:pt idx="6">
                  <c:v>52</c:v>
                </c:pt>
                <c:pt idx="7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013-4782-8832-14952A57C39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Пензенская область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Информатика и ИКТ</c:v>
                </c:pt>
                <c:pt idx="4">
                  <c:v>Биология</c:v>
                </c:pt>
                <c:pt idx="5">
                  <c:v>Обществознание</c:v>
                </c:pt>
                <c:pt idx="6">
                  <c:v>География</c:v>
                </c:pt>
                <c:pt idx="7">
                  <c:v>История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97.4</c:v>
                </c:pt>
                <c:pt idx="1">
                  <c:v>93.6</c:v>
                </c:pt>
                <c:pt idx="2">
                  <c:v>97.5</c:v>
                </c:pt>
                <c:pt idx="3" formatCode="0.0">
                  <c:v>98.6</c:v>
                </c:pt>
                <c:pt idx="4">
                  <c:v>98.5</c:v>
                </c:pt>
                <c:pt idx="5">
                  <c:v>95.5</c:v>
                </c:pt>
                <c:pt idx="6">
                  <c:v>93.6</c:v>
                </c:pt>
                <c:pt idx="7">
                  <c:v>98.1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83-4A85-9E02-021028A7BF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Никольский район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Информатика и ИКТ</c:v>
                </c:pt>
                <c:pt idx="4">
                  <c:v>Биология</c:v>
                </c:pt>
                <c:pt idx="5">
                  <c:v>Обществознание</c:v>
                </c:pt>
                <c:pt idx="6">
                  <c:v>География</c:v>
                </c:pt>
                <c:pt idx="7">
                  <c:v>История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98.2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83-4A85-9E02-021028A7BF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6032384"/>
        <c:axId val="216033920"/>
      </c:barChart>
      <c:catAx>
        <c:axId val="216032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16033920"/>
        <c:crosses val="autoZero"/>
        <c:auto val="1"/>
        <c:lblAlgn val="ctr"/>
        <c:lblOffset val="100"/>
        <c:noMultiLvlLbl val="0"/>
      </c:catAx>
      <c:valAx>
        <c:axId val="216033920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160323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Обществознание</c:v>
                </c:pt>
                <c:pt idx="3">
                  <c:v>Информатика и ИКТ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37.200000000000003</c:v>
                </c:pt>
                <c:pt idx="1">
                  <c:v>16.100000000000001</c:v>
                </c:pt>
                <c:pt idx="2">
                  <c:v>19.5</c:v>
                </c:pt>
                <c:pt idx="3">
                  <c:v>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83-4A85-9E02-021028A7BF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соответствуют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Обществознание</c:v>
                </c:pt>
                <c:pt idx="3">
                  <c:v>Информатика и ИКТ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46.9</c:v>
                </c:pt>
                <c:pt idx="1">
                  <c:v>73.2</c:v>
                </c:pt>
                <c:pt idx="2">
                  <c:v>61</c:v>
                </c:pt>
                <c:pt idx="3" formatCode="0.0">
                  <c:v>38.5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83-4A85-9E02-021028A7BF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выше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Обществознание</c:v>
                </c:pt>
                <c:pt idx="3">
                  <c:v>Информатика и ИКТ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15.9</c:v>
                </c:pt>
                <c:pt idx="1">
                  <c:v>10.7</c:v>
                </c:pt>
                <c:pt idx="2">
                  <c:v>19.5</c:v>
                </c:pt>
                <c:pt idx="3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F0-4074-B8F1-67D1722D18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6106496"/>
        <c:axId val="216108032"/>
      </c:barChart>
      <c:catAx>
        <c:axId val="216106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16108032"/>
        <c:crosses val="autoZero"/>
        <c:auto val="1"/>
        <c:lblAlgn val="ctr"/>
        <c:lblOffset val="100"/>
        <c:noMultiLvlLbl val="0"/>
      </c:catAx>
      <c:valAx>
        <c:axId val="21610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161064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5"/>
          <c:order val="0"/>
          <c:tx>
            <c:strRef>
              <c:f>'Подтверждение оценок'!$B$2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strRef>
              <c:f>'Подтверждение оценок'!$D$1:$F$1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'Подтверждение оценок'!$D$2:$F$2</c:f>
              <c:numCache>
                <c:formatCode>General</c:formatCode>
                <c:ptCount val="3"/>
                <c:pt idx="0">
                  <c:v>60.82</c:v>
                </c:pt>
                <c:pt idx="1">
                  <c:v>62.18</c:v>
                </c:pt>
                <c:pt idx="2">
                  <c:v>56.64</c:v>
                </c:pt>
              </c:numCache>
            </c:numRef>
          </c:val>
        </c:ser>
        <c:ser>
          <c:idx val="1"/>
          <c:order val="1"/>
          <c:tx>
            <c:strRef>
              <c:f>'Подтверждение оценок'!$B$3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strRef>
              <c:f>'Подтверждение оценок'!$D$1:$F$1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'Подтверждение оценок'!$D$3:$F$3</c:f>
              <c:numCache>
                <c:formatCode>General</c:formatCode>
                <c:ptCount val="3"/>
                <c:pt idx="0">
                  <c:v>79.010000000000005</c:v>
                </c:pt>
                <c:pt idx="1">
                  <c:v>79.349999999999994</c:v>
                </c:pt>
                <c:pt idx="2">
                  <c:v>68.42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933056"/>
        <c:axId val="251934592"/>
      </c:barChart>
      <c:catAx>
        <c:axId val="251933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1934592"/>
        <c:crosses val="autoZero"/>
        <c:auto val="1"/>
        <c:lblAlgn val="ctr"/>
        <c:lblOffset val="100"/>
        <c:noMultiLvlLbl val="0"/>
      </c:catAx>
      <c:valAx>
        <c:axId val="251934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19330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strRef>
              <c:f>('7 класс'!$B$2,'7 класс'!$B$4,'7 класс'!$B$6,'7 класс'!$B$8,'7 класс'!$B$10,'7 класс'!$B$12,'7 класс'!$B$14,'7 класс'!$B$16,'7 класс'!$B$18,'7 класс'!$B$20)</c:f>
              <c:strCache>
                <c:ptCount val="10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</c:v>
                </c:pt>
                <c:pt idx="6">
                  <c:v>Англ язык</c:v>
                </c:pt>
                <c:pt idx="7">
                  <c:v>Физика</c:v>
                </c:pt>
                <c:pt idx="8">
                  <c:v>Фран язык</c:v>
                </c:pt>
                <c:pt idx="9">
                  <c:v>Нем язык</c:v>
                </c:pt>
              </c:strCache>
            </c:strRef>
          </c:cat>
          <c:val>
            <c:numRef>
              <c:f>('7 класс'!$Q$3,'7 класс'!$Q$5,'7 класс'!$Q$7,'7 класс'!$Q$9,'7 класс'!$Q$11,'7 класс'!$Q$13,'7 класс'!$Q$15,'7 класс'!$Q$17,'7 класс'!$Q$19,'7 класс'!$Q$21)</c:f>
              <c:numCache>
                <c:formatCode>0.00</c:formatCode>
                <c:ptCount val="10"/>
                <c:pt idx="0">
                  <c:v>3.2818000000000001</c:v>
                </c:pt>
                <c:pt idx="1">
                  <c:v>3.4127000000000005</c:v>
                </c:pt>
                <c:pt idx="2">
                  <c:v>3.5535000000000001</c:v>
                </c:pt>
                <c:pt idx="3">
                  <c:v>3.5353999999999997</c:v>
                </c:pt>
                <c:pt idx="4">
                  <c:v>3.3398000000000003</c:v>
                </c:pt>
                <c:pt idx="5">
                  <c:v>3.4396000000000004</c:v>
                </c:pt>
                <c:pt idx="6">
                  <c:v>3.2608999999999999</c:v>
                </c:pt>
                <c:pt idx="7">
                  <c:v>3.4169000000000005</c:v>
                </c:pt>
                <c:pt idx="8">
                  <c:v>3.4899</c:v>
                </c:pt>
                <c:pt idx="9">
                  <c:v>3.2544999999999997</c:v>
                </c:pt>
              </c:numCache>
            </c:numRef>
          </c:val>
        </c:ser>
        <c:ser>
          <c:idx val="1"/>
          <c:order val="1"/>
          <c:tx>
            <c:strRef>
              <c:f>'7 класс'!$S$1</c:f>
              <c:strCache>
                <c:ptCount val="1"/>
                <c:pt idx="0">
                  <c:v>Россия</c:v>
                </c:pt>
              </c:strCache>
            </c:strRef>
          </c:tx>
          <c:invertIfNegative val="0"/>
          <c:cat>
            <c:strRef>
              <c:f>('7 класс'!$B$2,'7 класс'!$B$4,'7 класс'!$B$6,'7 класс'!$B$8,'7 класс'!$B$10,'7 класс'!$B$12,'7 класс'!$B$14,'7 класс'!$B$16,'7 класс'!$B$18,'7 класс'!$B$20)</c:f>
              <c:strCache>
                <c:ptCount val="10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</c:v>
                </c:pt>
                <c:pt idx="6">
                  <c:v>Англ язык</c:v>
                </c:pt>
                <c:pt idx="7">
                  <c:v>Физика</c:v>
                </c:pt>
                <c:pt idx="8">
                  <c:v>Фран язык</c:v>
                </c:pt>
                <c:pt idx="9">
                  <c:v>Нем язык</c:v>
                </c:pt>
              </c:strCache>
            </c:strRef>
          </c:cat>
          <c:val>
            <c:numRef>
              <c:f>('7 класс'!$X$3,'7 класс'!$X$5,'7 класс'!$X$7,'7 класс'!$X$9,'7 класс'!$X$11,'7 класс'!$X$13,'7 класс'!$X$15,'7 класс'!$X$17,'7 класс'!$X$19,'7 класс'!$X$21)</c:f>
              <c:numCache>
                <c:formatCode>0.00</c:formatCode>
                <c:ptCount val="10"/>
                <c:pt idx="0">
                  <c:v>3.0927999999999995</c:v>
                </c:pt>
                <c:pt idx="1">
                  <c:v>3.2157</c:v>
                </c:pt>
                <c:pt idx="2">
                  <c:v>3.2633000000000005</c:v>
                </c:pt>
                <c:pt idx="3">
                  <c:v>3.2653000000000003</c:v>
                </c:pt>
                <c:pt idx="4">
                  <c:v>3.1365000000000003</c:v>
                </c:pt>
                <c:pt idx="5">
                  <c:v>3.2385999999999999</c:v>
                </c:pt>
                <c:pt idx="6">
                  <c:v>3.0537000000000001</c:v>
                </c:pt>
                <c:pt idx="7">
                  <c:v>3.1806999999999999</c:v>
                </c:pt>
                <c:pt idx="8">
                  <c:v>3.0835000000000004</c:v>
                </c:pt>
                <c:pt idx="9">
                  <c:v>2.9972000000000003</c:v>
                </c:pt>
              </c:numCache>
            </c:numRef>
          </c:val>
        </c:ser>
        <c:ser>
          <c:idx val="2"/>
          <c:order val="2"/>
          <c:tx>
            <c:strRef>
              <c:f>'7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strRef>
              <c:f>('7 класс'!$B$2,'7 класс'!$B$4,'7 класс'!$B$6,'7 класс'!$B$8,'7 класс'!$B$10,'7 класс'!$B$12,'7 класс'!$B$14,'7 класс'!$B$16,'7 класс'!$B$18,'7 класс'!$B$20)</c:f>
              <c:strCache>
                <c:ptCount val="10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</c:v>
                </c:pt>
                <c:pt idx="6">
                  <c:v>Англ язык</c:v>
                </c:pt>
                <c:pt idx="7">
                  <c:v>Физика</c:v>
                </c:pt>
                <c:pt idx="8">
                  <c:v>Фран язык</c:v>
                </c:pt>
                <c:pt idx="9">
                  <c:v>Нем язык</c:v>
                </c:pt>
              </c:strCache>
            </c:strRef>
          </c:cat>
          <c:val>
            <c:numRef>
              <c:f>('7 класс'!$H$3,'7 класс'!$H$5,'7 класс'!$H$7,'7 класс'!$H$9,'7 класс'!$H$11,'7 класс'!$H$13,'7 класс'!$H$15,'7 класс'!$H$17,'7 класс'!$H$19,'7 класс'!$H$21)</c:f>
              <c:numCache>
                <c:formatCode>0.00</c:formatCode>
                <c:ptCount val="10"/>
                <c:pt idx="0">
                  <c:v>3.4291999999999998</c:v>
                </c:pt>
                <c:pt idx="1">
                  <c:v>3.5612000000000008</c:v>
                </c:pt>
                <c:pt idx="2">
                  <c:v>3.8481000000000001</c:v>
                </c:pt>
                <c:pt idx="3">
                  <c:v>3.8277999999999999</c:v>
                </c:pt>
                <c:pt idx="4">
                  <c:v>3.5860000000000003</c:v>
                </c:pt>
                <c:pt idx="5">
                  <c:v>3.6549999999999998</c:v>
                </c:pt>
                <c:pt idx="6">
                  <c:v>3.6082999999999998</c:v>
                </c:pt>
                <c:pt idx="7">
                  <c:v>3.5796000000000006</c:v>
                </c:pt>
                <c:pt idx="8">
                  <c:v>0</c:v>
                </c:pt>
                <c:pt idx="9">
                  <c:v>3.6136000000000008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533568"/>
        <c:axId val="141535104"/>
      </c:barChart>
      <c:catAx>
        <c:axId val="141533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1535104"/>
        <c:crosses val="autoZero"/>
        <c:auto val="1"/>
        <c:lblAlgn val="ctr"/>
        <c:lblOffset val="100"/>
        <c:noMultiLvlLbl val="0"/>
      </c:catAx>
      <c:valAx>
        <c:axId val="14153510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15335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5"/>
          <c:order val="0"/>
          <c:tx>
            <c:strRef>
              <c:f>'Подтверждение оценок'!$L$2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strRef>
              <c:f>'Подтверждение оценок'!$N$1:$Q$1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</c:strCache>
            </c:strRef>
          </c:cat>
          <c:val>
            <c:numRef>
              <c:f>'Подтверждение оценок'!$N$2:$Q$2</c:f>
              <c:numCache>
                <c:formatCode>General</c:formatCode>
                <c:ptCount val="4"/>
                <c:pt idx="0">
                  <c:v>56.93</c:v>
                </c:pt>
                <c:pt idx="1">
                  <c:v>56.03</c:v>
                </c:pt>
                <c:pt idx="2">
                  <c:v>54.39</c:v>
                </c:pt>
                <c:pt idx="3">
                  <c:v>47.68</c:v>
                </c:pt>
              </c:numCache>
            </c:numRef>
          </c:val>
        </c:ser>
        <c:ser>
          <c:idx val="0"/>
          <c:order val="1"/>
          <c:tx>
            <c:strRef>
              <c:f>'Подтверждение оценок'!$L$3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strRef>
              <c:f>'Подтверждение оценок'!$N$1:$Q$1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</c:strCache>
            </c:strRef>
          </c:cat>
          <c:val>
            <c:numRef>
              <c:f>'Подтверждение оценок'!$N$3:$Q$3</c:f>
              <c:numCache>
                <c:formatCode>General</c:formatCode>
                <c:ptCount val="4"/>
                <c:pt idx="0">
                  <c:v>77.87</c:v>
                </c:pt>
                <c:pt idx="1">
                  <c:v>78.97</c:v>
                </c:pt>
                <c:pt idx="2">
                  <c:v>77.19</c:v>
                </c:pt>
                <c:pt idx="3">
                  <c:v>68.62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762944"/>
        <c:axId val="251662336"/>
      </c:barChart>
      <c:catAx>
        <c:axId val="251762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1662336"/>
        <c:crosses val="autoZero"/>
        <c:auto val="1"/>
        <c:lblAlgn val="ctr"/>
        <c:lblOffset val="100"/>
        <c:noMultiLvlLbl val="0"/>
      </c:catAx>
      <c:valAx>
        <c:axId val="251662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17629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5"/>
          <c:order val="0"/>
          <c:tx>
            <c:strRef>
              <c:f>'Подтверждение оценок'!$W$2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strRef>
              <c:f>'Подтверждение оценок'!$Y$1:$AD$1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Общество</c:v>
                </c:pt>
                <c:pt idx="5">
                  <c:v>История</c:v>
                </c:pt>
              </c:strCache>
            </c:strRef>
          </c:cat>
          <c:val>
            <c:numRef>
              <c:f>'Подтверждение оценок'!$Y$2:$AD$2</c:f>
              <c:numCache>
                <c:formatCode>General</c:formatCode>
                <c:ptCount val="6"/>
                <c:pt idx="0">
                  <c:v>56.26</c:v>
                </c:pt>
                <c:pt idx="1">
                  <c:v>54.73</c:v>
                </c:pt>
                <c:pt idx="2">
                  <c:v>52.35</c:v>
                </c:pt>
                <c:pt idx="3">
                  <c:v>57.19</c:v>
                </c:pt>
                <c:pt idx="4">
                  <c:v>51.09</c:v>
                </c:pt>
                <c:pt idx="5">
                  <c:v>52.35</c:v>
                </c:pt>
              </c:numCache>
            </c:numRef>
          </c:val>
        </c:ser>
        <c:ser>
          <c:idx val="0"/>
          <c:order val="1"/>
          <c:tx>
            <c:strRef>
              <c:f>'Подтверждение оценок'!$W$3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strRef>
              <c:f>'Подтверждение оценок'!$Y$1:$AD$1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Общество</c:v>
                </c:pt>
                <c:pt idx="5">
                  <c:v>История</c:v>
                </c:pt>
              </c:strCache>
            </c:strRef>
          </c:cat>
          <c:val>
            <c:numRef>
              <c:f>'Подтверждение оценок'!$Y$3:$AD$3</c:f>
              <c:numCache>
                <c:formatCode>General</c:formatCode>
                <c:ptCount val="6"/>
                <c:pt idx="0">
                  <c:v>74.069999999999993</c:v>
                </c:pt>
                <c:pt idx="1">
                  <c:v>76.709999999999994</c:v>
                </c:pt>
                <c:pt idx="2">
                  <c:v>71.48</c:v>
                </c:pt>
                <c:pt idx="3">
                  <c:v>74.48</c:v>
                </c:pt>
                <c:pt idx="4">
                  <c:v>74.17</c:v>
                </c:pt>
                <c:pt idx="5">
                  <c:v>80.16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027264"/>
        <c:axId val="252028800"/>
      </c:barChart>
      <c:catAx>
        <c:axId val="252027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028800"/>
        <c:crosses val="autoZero"/>
        <c:auto val="1"/>
        <c:lblAlgn val="ctr"/>
        <c:lblOffset val="100"/>
        <c:noMultiLvlLbl val="0"/>
      </c:catAx>
      <c:valAx>
        <c:axId val="252028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20272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5"/>
          <c:order val="0"/>
          <c:tx>
            <c:strRef>
              <c:f>'Подтверждение оценок'!$AG$2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strRef>
              <c:f>'Подтверждение оценок'!$AI$1:$AR$1</c:f>
              <c:strCache>
                <c:ptCount val="10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Общество</c:v>
                </c:pt>
                <c:pt idx="5">
                  <c:v>История</c:v>
                </c:pt>
                <c:pt idx="6">
                  <c:v>Англ язык</c:v>
                </c:pt>
                <c:pt idx="7">
                  <c:v>Физика</c:v>
                </c:pt>
                <c:pt idx="8">
                  <c:v>Фран яз</c:v>
                </c:pt>
                <c:pt idx="9">
                  <c:v>Нем яз</c:v>
                </c:pt>
              </c:strCache>
            </c:strRef>
          </c:cat>
          <c:val>
            <c:numRef>
              <c:f>'Подтверждение оценок'!$AI$2:$AR$2</c:f>
              <c:numCache>
                <c:formatCode>General</c:formatCode>
                <c:ptCount val="10"/>
                <c:pt idx="0">
                  <c:v>56.67</c:v>
                </c:pt>
                <c:pt idx="1">
                  <c:v>61.32</c:v>
                </c:pt>
                <c:pt idx="2">
                  <c:v>56.24</c:v>
                </c:pt>
                <c:pt idx="3">
                  <c:v>47.77</c:v>
                </c:pt>
                <c:pt idx="4">
                  <c:v>48.89</c:v>
                </c:pt>
                <c:pt idx="5">
                  <c:v>57.21</c:v>
                </c:pt>
                <c:pt idx="6">
                  <c:v>43.26</c:v>
                </c:pt>
                <c:pt idx="7">
                  <c:v>54.31</c:v>
                </c:pt>
                <c:pt idx="8">
                  <c:v>52.94</c:v>
                </c:pt>
                <c:pt idx="9">
                  <c:v>52.87</c:v>
                </c:pt>
              </c:numCache>
            </c:numRef>
          </c:val>
        </c:ser>
        <c:ser>
          <c:idx val="0"/>
          <c:order val="1"/>
          <c:tx>
            <c:strRef>
              <c:f>'Подтверждение оценок'!$AG$3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strRef>
              <c:f>'Подтверждение оценок'!$AI$1:$AR$1</c:f>
              <c:strCache>
                <c:ptCount val="10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Общество</c:v>
                </c:pt>
                <c:pt idx="5">
                  <c:v>История</c:v>
                </c:pt>
                <c:pt idx="6">
                  <c:v>Англ язык</c:v>
                </c:pt>
                <c:pt idx="7">
                  <c:v>Физика</c:v>
                </c:pt>
                <c:pt idx="8">
                  <c:v>Фран яз</c:v>
                </c:pt>
                <c:pt idx="9">
                  <c:v>Нем яз</c:v>
                </c:pt>
              </c:strCache>
            </c:strRef>
          </c:cat>
          <c:val>
            <c:numRef>
              <c:f>'Подтверждение оценок'!$AI$3:$AR$3</c:f>
              <c:numCache>
                <c:formatCode>General</c:formatCode>
                <c:ptCount val="10"/>
                <c:pt idx="0">
                  <c:v>74.25</c:v>
                </c:pt>
                <c:pt idx="1">
                  <c:v>81.3</c:v>
                </c:pt>
                <c:pt idx="2">
                  <c:v>68.900000000000006</c:v>
                </c:pt>
                <c:pt idx="3">
                  <c:v>56.82</c:v>
                </c:pt>
                <c:pt idx="4">
                  <c:v>59.5</c:v>
                </c:pt>
                <c:pt idx="5">
                  <c:v>78.680000000000007</c:v>
                </c:pt>
                <c:pt idx="6">
                  <c:v>63.86</c:v>
                </c:pt>
                <c:pt idx="7">
                  <c:v>66.37</c:v>
                </c:pt>
                <c:pt idx="8">
                  <c:v>0</c:v>
                </c:pt>
                <c:pt idx="9">
                  <c:v>81.819999999999993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008704"/>
        <c:axId val="252317696"/>
      </c:barChart>
      <c:catAx>
        <c:axId val="252008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317696"/>
        <c:crosses val="autoZero"/>
        <c:auto val="1"/>
        <c:lblAlgn val="ctr"/>
        <c:lblOffset val="100"/>
        <c:noMultiLvlLbl val="0"/>
      </c:catAx>
      <c:valAx>
        <c:axId val="252317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20087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5"/>
          <c:order val="0"/>
          <c:tx>
            <c:strRef>
              <c:f>'Подтверждение оценок'!$AU$2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strRef>
              <c:f>'Подтверждение оценок'!$AW$1:$BD$1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Общество</c:v>
                </c:pt>
                <c:pt idx="5">
                  <c:v>История</c:v>
                </c:pt>
                <c:pt idx="6">
                  <c:v>Химия</c:v>
                </c:pt>
                <c:pt idx="7">
                  <c:v>Физика</c:v>
                </c:pt>
              </c:strCache>
            </c:strRef>
          </c:cat>
          <c:val>
            <c:numRef>
              <c:f>'Подтверждение оценок'!$AW$2:$BD$2</c:f>
              <c:numCache>
                <c:formatCode>General</c:formatCode>
                <c:ptCount val="8"/>
                <c:pt idx="0">
                  <c:v>57.86</c:v>
                </c:pt>
                <c:pt idx="1">
                  <c:v>57.9</c:v>
                </c:pt>
                <c:pt idx="2">
                  <c:v>57.08</c:v>
                </c:pt>
                <c:pt idx="3">
                  <c:v>50.89</c:v>
                </c:pt>
                <c:pt idx="4">
                  <c:v>49.92</c:v>
                </c:pt>
                <c:pt idx="5">
                  <c:v>63.22</c:v>
                </c:pt>
                <c:pt idx="6">
                  <c:v>69.099999999999994</c:v>
                </c:pt>
                <c:pt idx="7">
                  <c:v>55.37</c:v>
                </c:pt>
              </c:numCache>
            </c:numRef>
          </c:val>
        </c:ser>
        <c:ser>
          <c:idx val="0"/>
          <c:order val="1"/>
          <c:tx>
            <c:strRef>
              <c:f>'Подтверждение оценок'!$AU$3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strRef>
              <c:f>'Подтверждение оценок'!$AW$1:$BD$1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География</c:v>
                </c:pt>
                <c:pt idx="4">
                  <c:v>Общество</c:v>
                </c:pt>
                <c:pt idx="5">
                  <c:v>История</c:v>
                </c:pt>
                <c:pt idx="6">
                  <c:v>Химия</c:v>
                </c:pt>
                <c:pt idx="7">
                  <c:v>Физика</c:v>
                </c:pt>
              </c:strCache>
            </c:strRef>
          </c:cat>
          <c:val>
            <c:numRef>
              <c:f>'Подтверждение оценок'!$AW$3:$BD$3</c:f>
              <c:numCache>
                <c:formatCode>General</c:formatCode>
                <c:ptCount val="8"/>
                <c:pt idx="0">
                  <c:v>74</c:v>
                </c:pt>
                <c:pt idx="1">
                  <c:v>73.260000000000005</c:v>
                </c:pt>
                <c:pt idx="2">
                  <c:v>71.64</c:v>
                </c:pt>
                <c:pt idx="3">
                  <c:v>62.44</c:v>
                </c:pt>
                <c:pt idx="4">
                  <c:v>74.88</c:v>
                </c:pt>
                <c:pt idx="5">
                  <c:v>83.5</c:v>
                </c:pt>
                <c:pt idx="6">
                  <c:v>91.67</c:v>
                </c:pt>
                <c:pt idx="7">
                  <c:v>69.86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498304"/>
        <c:axId val="252499840"/>
      </c:barChart>
      <c:catAx>
        <c:axId val="25249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499840"/>
        <c:crosses val="autoZero"/>
        <c:auto val="1"/>
        <c:lblAlgn val="ctr"/>
        <c:lblOffset val="100"/>
        <c:noMultiLvlLbl val="0"/>
      </c:catAx>
      <c:valAx>
        <c:axId val="252499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24983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'8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strRef>
              <c:f>'8 класс'!$B$2:$B$9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</c:v>
                </c:pt>
                <c:pt idx="6">
                  <c:v>Физика</c:v>
                </c:pt>
                <c:pt idx="7">
                  <c:v>Химия</c:v>
                </c:pt>
              </c:strCache>
            </c:strRef>
          </c:cat>
          <c:val>
            <c:numRef>
              <c:f>'8 класс'!$Q$2:$Q$9</c:f>
              <c:numCache>
                <c:formatCode>0.00</c:formatCode>
                <c:ptCount val="8"/>
                <c:pt idx="0">
                  <c:v>3.2958000000000003</c:v>
                </c:pt>
                <c:pt idx="1">
                  <c:v>3.2444999999999999</c:v>
                </c:pt>
                <c:pt idx="2">
                  <c:v>3.6598000000000002</c:v>
                </c:pt>
                <c:pt idx="3">
                  <c:v>3.5149999999999992</c:v>
                </c:pt>
                <c:pt idx="4">
                  <c:v>3.3476999999999997</c:v>
                </c:pt>
                <c:pt idx="5">
                  <c:v>3.3612000000000002</c:v>
                </c:pt>
                <c:pt idx="6">
                  <c:v>3.3905000000000003</c:v>
                </c:pt>
                <c:pt idx="7">
                  <c:v>3.7907000000000006</c:v>
                </c:pt>
              </c:numCache>
            </c:numRef>
          </c:val>
        </c:ser>
        <c:ser>
          <c:idx val="1"/>
          <c:order val="1"/>
          <c:tx>
            <c:strRef>
              <c:f>'8 класс'!$S$1</c:f>
              <c:strCache>
                <c:ptCount val="1"/>
                <c:pt idx="0">
                  <c:v>Россия</c:v>
                </c:pt>
              </c:strCache>
            </c:strRef>
          </c:tx>
          <c:invertIfNegative val="0"/>
          <c:cat>
            <c:strRef>
              <c:f>'8 класс'!$B$2:$B$9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</c:v>
                </c:pt>
                <c:pt idx="6">
                  <c:v>Физика</c:v>
                </c:pt>
                <c:pt idx="7">
                  <c:v>Химия</c:v>
                </c:pt>
              </c:strCache>
            </c:strRef>
          </c:cat>
          <c:val>
            <c:numRef>
              <c:f>'8 класс'!$X$2:$X$9</c:f>
              <c:numCache>
                <c:formatCode>0.00</c:formatCode>
                <c:ptCount val="8"/>
                <c:pt idx="0">
                  <c:v>3.1132</c:v>
                </c:pt>
                <c:pt idx="1">
                  <c:v>3.0539000000000001</c:v>
                </c:pt>
                <c:pt idx="2">
                  <c:v>3.4447000000000001</c:v>
                </c:pt>
                <c:pt idx="3">
                  <c:v>3.3104000000000009</c:v>
                </c:pt>
                <c:pt idx="4">
                  <c:v>3.1520999999999999</c:v>
                </c:pt>
                <c:pt idx="5">
                  <c:v>3.1515999999999997</c:v>
                </c:pt>
                <c:pt idx="6">
                  <c:v>3.1477999999999997</c:v>
                </c:pt>
                <c:pt idx="7">
                  <c:v>3.6316999999999995</c:v>
                </c:pt>
              </c:numCache>
            </c:numRef>
          </c:val>
        </c:ser>
        <c:ser>
          <c:idx val="2"/>
          <c:order val="2"/>
          <c:tx>
            <c:strRef>
              <c:f>'8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strRef>
              <c:f>'8 класс'!$B$2:$B$9</c:f>
              <c:strCache>
                <c:ptCount val="8"/>
                <c:pt idx="0">
                  <c:v>Русский язык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</c:v>
                </c:pt>
                <c:pt idx="6">
                  <c:v>Физика</c:v>
                </c:pt>
                <c:pt idx="7">
                  <c:v>Химия</c:v>
                </c:pt>
              </c:strCache>
            </c:strRef>
          </c:cat>
          <c:val>
            <c:numRef>
              <c:f>'8 класс'!$H$2:$H$9</c:f>
              <c:numCache>
                <c:formatCode>0.00</c:formatCode>
                <c:ptCount val="8"/>
                <c:pt idx="0">
                  <c:v>3.44</c:v>
                </c:pt>
                <c:pt idx="1">
                  <c:v>3.4116999999999997</c:v>
                </c:pt>
                <c:pt idx="2">
                  <c:v>3.855</c:v>
                </c:pt>
                <c:pt idx="3">
                  <c:v>4.0198999999999998</c:v>
                </c:pt>
                <c:pt idx="4">
                  <c:v>3.7020000000000004</c:v>
                </c:pt>
                <c:pt idx="5">
                  <c:v>3.6763999999999997</c:v>
                </c:pt>
                <c:pt idx="6">
                  <c:v>3.4780999999999995</c:v>
                </c:pt>
                <c:pt idx="7">
                  <c:v>4.0735000000000001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269632"/>
        <c:axId val="50356608"/>
      </c:barChart>
      <c:catAx>
        <c:axId val="141269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356608"/>
        <c:crosses val="autoZero"/>
        <c:auto val="1"/>
        <c:lblAlgn val="ctr"/>
        <c:lblOffset val="100"/>
        <c:noMultiLvlLbl val="0"/>
      </c:catAx>
      <c:valAx>
        <c:axId val="503566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12696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('4 класс'!$C$3,'4 класс'!$C$4,'4 класс'!$C$5,'4 класс'!$C$6)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'4 класс'!$H$3:$H$6</c:f>
              <c:numCache>
                <c:formatCode>0.00</c:formatCode>
                <c:ptCount val="4"/>
                <c:pt idx="0">
                  <c:v>4.2</c:v>
                </c:pt>
                <c:pt idx="1">
                  <c:v>3.9760000000000004</c:v>
                </c:pt>
                <c:pt idx="2">
                  <c:v>3.8260000000000001</c:v>
                </c:pt>
                <c:pt idx="3">
                  <c:v>3.8069000000000002</c:v>
                </c:pt>
              </c:numCache>
            </c:numRef>
          </c:val>
        </c:ser>
        <c:ser>
          <c:idx val="1"/>
          <c:order val="1"/>
          <c:tx>
            <c:strRef>
              <c:f>'4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val>
            <c:numRef>
              <c:f>'4 класс'!$Q$3:$Q$6</c:f>
              <c:numCache>
                <c:formatCode>0.00</c:formatCode>
                <c:ptCount val="4"/>
                <c:pt idx="0">
                  <c:v>4.0620000000000003</c:v>
                </c:pt>
                <c:pt idx="1">
                  <c:v>3.9550000000000001</c:v>
                </c:pt>
                <c:pt idx="2">
                  <c:v>3.923</c:v>
                </c:pt>
                <c:pt idx="3">
                  <c:v>3.6351999999999998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26432"/>
        <c:axId val="148227968"/>
      </c:barChart>
      <c:catAx>
        <c:axId val="148226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8227968"/>
        <c:crosses val="autoZero"/>
        <c:auto val="1"/>
        <c:lblAlgn val="ctr"/>
        <c:lblOffset val="100"/>
        <c:noMultiLvlLbl val="0"/>
      </c:catAx>
      <c:valAx>
        <c:axId val="14822796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82264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'4 класс'!$L$8:$L$11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'4 класс'!$H$8:$H$11</c:f>
              <c:numCache>
                <c:formatCode>0.00</c:formatCode>
                <c:ptCount val="4"/>
                <c:pt idx="0">
                  <c:v>4.0969999999999995</c:v>
                </c:pt>
                <c:pt idx="1">
                  <c:v>4.2043999999999997</c:v>
                </c:pt>
                <c:pt idx="2">
                  <c:v>4.0449999999999999</c:v>
                </c:pt>
                <c:pt idx="3">
                  <c:v>3.9596</c:v>
                </c:pt>
              </c:numCache>
            </c:numRef>
          </c:val>
        </c:ser>
        <c:ser>
          <c:idx val="1"/>
          <c:order val="1"/>
          <c:tx>
            <c:strRef>
              <c:f>'4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'4 класс'!$L$8:$L$11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'4 класс'!$Q$8:$Q$11</c:f>
              <c:numCache>
                <c:formatCode>0.00</c:formatCode>
                <c:ptCount val="4"/>
                <c:pt idx="0">
                  <c:v>4.1260000000000003</c:v>
                </c:pt>
                <c:pt idx="1">
                  <c:v>4.3029999999999999</c:v>
                </c:pt>
                <c:pt idx="2">
                  <c:v>4.1619999999999999</c:v>
                </c:pt>
                <c:pt idx="3">
                  <c:v>3.9213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384000"/>
        <c:axId val="148393984"/>
      </c:barChart>
      <c:catAx>
        <c:axId val="148384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8393984"/>
        <c:crosses val="autoZero"/>
        <c:auto val="1"/>
        <c:lblAlgn val="ctr"/>
        <c:lblOffset val="100"/>
        <c:noMultiLvlLbl val="0"/>
      </c:catAx>
      <c:valAx>
        <c:axId val="14839398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83840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'4 класс'!$L$13:$L$16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'4 класс'!$H$13:$H$16</c:f>
              <c:numCache>
                <c:formatCode>0.00</c:formatCode>
                <c:ptCount val="4"/>
                <c:pt idx="0">
                  <c:v>3.9630000000000001</c:v>
                </c:pt>
                <c:pt idx="1">
                  <c:v>4.1122000000000005</c:v>
                </c:pt>
                <c:pt idx="2">
                  <c:v>4.0566000000000004</c:v>
                </c:pt>
                <c:pt idx="3">
                  <c:v>3.9356</c:v>
                </c:pt>
              </c:numCache>
            </c:numRef>
          </c:val>
        </c:ser>
        <c:ser>
          <c:idx val="1"/>
          <c:order val="1"/>
          <c:tx>
            <c:strRef>
              <c:f>'4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'4 класс'!$L$13:$L$16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'4 класс'!$Q$13:$Q$16</c:f>
              <c:numCache>
                <c:formatCode>0.00</c:formatCode>
                <c:ptCount val="4"/>
                <c:pt idx="0">
                  <c:v>4.0253999999999994</c:v>
                </c:pt>
                <c:pt idx="1">
                  <c:v>4.0746000000000002</c:v>
                </c:pt>
                <c:pt idx="2">
                  <c:v>4.077</c:v>
                </c:pt>
                <c:pt idx="3">
                  <c:v>3.8524000000000003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63296"/>
        <c:axId val="148264832"/>
      </c:barChart>
      <c:catAx>
        <c:axId val="148263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8264832"/>
        <c:crosses val="autoZero"/>
        <c:auto val="1"/>
        <c:lblAlgn val="ctr"/>
        <c:lblOffset val="100"/>
        <c:noMultiLvlLbl val="0"/>
      </c:catAx>
      <c:valAx>
        <c:axId val="1482648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82632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378672424011532E-2"/>
          <c:y val="5.1400554097404488E-2"/>
          <c:w val="0.8804277791888917"/>
          <c:h val="0.75854549431321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 класс'!$A$1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cat>
            <c:numRef>
              <c:f>'5 класс'!$L$2:$L$5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'5 класс'!$H$2:$H$5</c:f>
              <c:numCache>
                <c:formatCode>0.00</c:formatCode>
                <c:ptCount val="4"/>
                <c:pt idx="0">
                  <c:v>3.387</c:v>
                </c:pt>
                <c:pt idx="1">
                  <c:v>3.782</c:v>
                </c:pt>
                <c:pt idx="2">
                  <c:v>3.7889999999999997</c:v>
                </c:pt>
                <c:pt idx="3">
                  <c:v>3.6511</c:v>
                </c:pt>
              </c:numCache>
            </c:numRef>
          </c:val>
        </c:ser>
        <c:ser>
          <c:idx val="1"/>
          <c:order val="1"/>
          <c:tx>
            <c:strRef>
              <c:f>'5 класс'!$J$1</c:f>
              <c:strCache>
                <c:ptCount val="1"/>
                <c:pt idx="0">
                  <c:v>Область</c:v>
                </c:pt>
              </c:strCache>
            </c:strRef>
          </c:tx>
          <c:invertIfNegative val="0"/>
          <c:cat>
            <c:numRef>
              <c:f>'5 класс'!$L$2:$L$5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'5 класс'!$Q$2:$Q$5</c:f>
              <c:numCache>
                <c:formatCode>0.00</c:formatCode>
                <c:ptCount val="4"/>
                <c:pt idx="0">
                  <c:v>3.645</c:v>
                </c:pt>
                <c:pt idx="1">
                  <c:v>3.59</c:v>
                </c:pt>
                <c:pt idx="2">
                  <c:v>3.65</c:v>
                </c:pt>
                <c:pt idx="3">
                  <c:v>3.4811999999999999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445440"/>
        <c:axId val="141627392"/>
      </c:barChart>
      <c:catAx>
        <c:axId val="148445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1627392"/>
        <c:crosses val="autoZero"/>
        <c:auto val="1"/>
        <c:lblAlgn val="ctr"/>
        <c:lblOffset val="100"/>
        <c:noMultiLvlLbl val="0"/>
      </c:catAx>
      <c:valAx>
        <c:axId val="14162739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84454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9" tIns="45834" rIns="91669" bIns="4583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9" tIns="45834" rIns="91669" bIns="4583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9" tIns="45834" rIns="91669" bIns="458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9" tIns="45834" rIns="91669" bIns="4583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7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7363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9" tIns="45834" rIns="91669" bIns="4583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42CC53-2EA2-4522-BE8D-907BCD4F6F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2205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2DD543-4FA4-4C6E-900E-0EC57CB51A41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89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895419-E635-43FF-AB1B-A8EA0D2CFCE3}" type="slidenum">
              <a:rPr lang="ru-RU" altLang="ru-RU" smtClean="0"/>
              <a:pPr>
                <a:spcBef>
                  <a:spcPct val="0"/>
                </a:spcBef>
              </a:pPr>
              <a:t>10</a:t>
            </a:fld>
            <a:endParaRPr lang="ru-RU" alt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07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BC7692-E407-4E82-9F7D-7441FA21BD77}" type="slidenum">
              <a:rPr lang="ru-RU" altLang="ru-RU" smtClean="0"/>
              <a:pPr>
                <a:spcBef>
                  <a:spcPct val="0"/>
                </a:spcBef>
              </a:pPr>
              <a:t>11</a:t>
            </a:fld>
            <a:endParaRPr lang="ru-RU" alt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95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6CF60D-E88F-440A-8AD8-8C10DDFD2FBF}" type="slidenum">
              <a:rPr lang="ru-RU" altLang="ru-RU" smtClean="0"/>
              <a:pPr>
                <a:spcBef>
                  <a:spcPct val="0"/>
                </a:spcBef>
              </a:pPr>
              <a:t>12</a:t>
            </a:fld>
            <a:endParaRPr lang="ru-RU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12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2475FB-65E3-4A6E-922C-0EF5BA462041}" type="slidenum">
              <a:rPr lang="ru-RU" altLang="ru-RU" smtClean="0"/>
              <a:pPr>
                <a:spcBef>
                  <a:spcPct val="0"/>
                </a:spcBef>
              </a:pPr>
              <a:t>13</a:t>
            </a:fld>
            <a:endParaRPr lang="ru-RU" alt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00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6652B9-8F70-4674-9F3E-A814C7929654}" type="slidenum">
              <a:rPr lang="ru-RU" altLang="ru-RU" smtClean="0"/>
              <a:pPr>
                <a:spcBef>
                  <a:spcPct val="0"/>
                </a:spcBef>
              </a:pPr>
              <a:t>14</a:t>
            </a:fld>
            <a:endParaRPr lang="ru-RU" alt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76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51275" y="9377363"/>
            <a:ext cx="29448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9" tIns="45834" rIns="91669" bIns="4583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56B0A4-A256-4B90-976B-0947374599F0}" type="slidenum">
              <a:rPr lang="ru-RU" altLang="ru-RU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80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1272DB-F75E-4E36-B468-E3E1EE33A311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49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E55368-B721-435B-A730-9388D801EAE8}" type="slidenum">
              <a:rPr lang="ru-RU" altLang="ru-RU" smtClean="0"/>
              <a:pPr>
                <a:spcBef>
                  <a:spcPct val="0"/>
                </a:spcBef>
              </a:pPr>
              <a:t>43</a:t>
            </a:fld>
            <a:endParaRPr lang="ru-RU" altLang="ru-RU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60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851E32-A945-4425-A9D3-E597E9ED1FED}" type="slidenum">
              <a:rPr lang="ru-RU" altLang="ru-RU" smtClean="0"/>
              <a:pPr>
                <a:spcBef>
                  <a:spcPct val="0"/>
                </a:spcBef>
              </a:pPr>
              <a:t>44</a:t>
            </a:fld>
            <a:endParaRPr lang="ru-RU" altLang="ru-RU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598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8F8AFB-E665-467D-AD88-48BC74210BF0}" type="slidenum">
              <a:rPr lang="ru-RU" altLang="ru-RU" smtClean="0"/>
              <a:pPr>
                <a:spcBef>
                  <a:spcPct val="0"/>
                </a:spcBef>
              </a:pPr>
              <a:t>45</a:t>
            </a:fld>
            <a:endParaRPr lang="ru-RU" altLang="ru-RU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0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1275" y="9377363"/>
            <a:ext cx="29448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9" tIns="45834" rIns="91669" bIns="4583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BFA94F-7973-4A18-A1DA-6FF6D1A556DD}" type="slidenum">
              <a:rPr lang="ru-RU" altLang="ru-RU"/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72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549E7C-2360-47D8-9C54-BAFF6C17014A}" type="slidenum">
              <a:rPr lang="ru-RU" altLang="ru-RU" smtClean="0"/>
              <a:pPr>
                <a:spcBef>
                  <a:spcPct val="0"/>
                </a:spcBef>
              </a:pPr>
              <a:t>46</a:t>
            </a:fld>
            <a:endParaRPr lang="ru-RU" altLang="ru-RU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05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3650E3-CCD3-40E3-AB10-BC1FE77265D7}" type="slidenum">
              <a:rPr lang="ru-RU" altLang="ru-RU" smtClean="0"/>
              <a:pPr>
                <a:spcBef>
                  <a:spcPct val="0"/>
                </a:spcBef>
              </a:pPr>
              <a:t>47</a:t>
            </a:fld>
            <a:endParaRPr lang="ru-RU" altLang="ru-RU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51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0DED3B-F9BD-45A4-B152-E08E161E8B4A}" type="slidenum">
              <a:rPr lang="ru-RU" altLang="ru-RU" smtClean="0"/>
              <a:pPr>
                <a:spcBef>
                  <a:spcPct val="0"/>
                </a:spcBef>
              </a:pPr>
              <a:t>48</a:t>
            </a:fld>
            <a:endParaRPr lang="ru-RU" altLang="ru-RU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7C155A-14A2-48D1-94FB-BA8B8FD36093}" type="slidenum">
              <a:rPr lang="ru-RU" altLang="ru-RU" smtClean="0"/>
              <a:pPr>
                <a:spcBef>
                  <a:spcPct val="0"/>
                </a:spcBef>
              </a:pPr>
              <a:t>49</a:t>
            </a:fld>
            <a:endParaRPr lang="ru-RU" altLang="ru-RU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02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AB1219-AE3F-40BE-A5BA-7A5A0D03F53C}" type="slidenum">
              <a:rPr lang="ru-RU" altLang="ru-RU" smtClean="0"/>
              <a:pPr>
                <a:spcBef>
                  <a:spcPct val="0"/>
                </a:spcBef>
              </a:pPr>
              <a:t>50</a:t>
            </a:fld>
            <a:endParaRPr lang="ru-RU" altLang="ru-RU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65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70B19B-7EB4-4200-8040-7B06FED885B1}" type="slidenum">
              <a:rPr lang="ru-RU" altLang="ru-RU" smtClean="0"/>
              <a:pPr>
                <a:spcBef>
                  <a:spcPct val="0"/>
                </a:spcBef>
              </a:pPr>
              <a:t>51</a:t>
            </a:fld>
            <a:endParaRPr lang="ru-RU" altLang="ru-RU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6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9F5CD4-70FE-4019-98BD-5620A1DF8AB6}" type="slidenum">
              <a:rPr lang="ru-RU" altLang="ru-RU" smtClean="0"/>
              <a:pPr>
                <a:spcBef>
                  <a:spcPct val="0"/>
                </a:spcBef>
              </a:pPr>
              <a:t>52</a:t>
            </a:fld>
            <a:endParaRPr lang="ru-RU" altLang="ru-R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899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734898-26EB-4CD6-A73D-BB1F4A56FCBE}" type="slidenum">
              <a:rPr lang="ru-RU" altLang="ru-RU" smtClean="0"/>
              <a:pPr>
                <a:spcBef>
                  <a:spcPct val="0"/>
                </a:spcBef>
              </a:pPr>
              <a:t>53</a:t>
            </a:fld>
            <a:endParaRPr lang="ru-RU" altLang="ru-RU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22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FBD72-E385-4DB4-B311-46C0785DA315}" type="slidenum">
              <a:rPr lang="ru-RU" altLang="ru-RU" smtClean="0"/>
              <a:pPr>
                <a:spcBef>
                  <a:spcPct val="0"/>
                </a:spcBef>
              </a:pPr>
              <a:t>54</a:t>
            </a:fld>
            <a:endParaRPr lang="ru-RU" altLang="ru-RU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788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69CD69-AAEE-4857-865B-ED282761C86E}" type="slidenum">
              <a:rPr lang="ru-RU" altLang="ru-RU" smtClean="0"/>
              <a:pPr>
                <a:spcBef>
                  <a:spcPct val="0"/>
                </a:spcBef>
              </a:pPr>
              <a:t>55</a:t>
            </a:fld>
            <a:endParaRPr lang="ru-RU" altLang="ru-RU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DE4B3F-F7BF-4C2C-83C2-6F9ECAB317C3}" type="slidenum">
              <a:rPr lang="ru-RU" altLang="ru-RU" smtClean="0"/>
              <a:pPr>
                <a:spcBef>
                  <a:spcPct val="0"/>
                </a:spcBef>
              </a:pPr>
              <a:t>3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058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68CF85-59CC-4AEF-92DC-3977718202CD}" type="slidenum">
              <a:rPr lang="ru-RU" altLang="ru-RU" smtClean="0"/>
              <a:pPr>
                <a:spcBef>
                  <a:spcPct val="0"/>
                </a:spcBef>
              </a:pPr>
              <a:t>56</a:t>
            </a:fld>
            <a:endParaRPr lang="ru-RU" altLang="ru-RU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878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F1466B-D9D1-406E-BB33-568BA0987DCF}" type="slidenum">
              <a:rPr lang="ru-RU" altLang="ru-RU" smtClean="0"/>
              <a:pPr>
                <a:spcBef>
                  <a:spcPct val="0"/>
                </a:spcBef>
              </a:pPr>
              <a:t>57</a:t>
            </a:fld>
            <a:endParaRPr lang="ru-RU" altLang="ru-RU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44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08BDD2-CEEC-44AF-8D92-FF7A4AB4998C}" type="slidenum">
              <a:rPr lang="ru-RU" altLang="ru-RU" smtClean="0"/>
              <a:pPr>
                <a:spcBef>
                  <a:spcPct val="0"/>
                </a:spcBef>
              </a:pPr>
              <a:t>58</a:t>
            </a:fld>
            <a:endParaRPr lang="ru-RU" altLang="ru-RU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242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113FBC-2153-4451-B2D0-0244D11192AE}" type="slidenum">
              <a:rPr lang="ru-RU" altLang="ru-RU" smtClean="0"/>
              <a:pPr>
                <a:spcBef>
                  <a:spcPct val="0"/>
                </a:spcBef>
              </a:pPr>
              <a:t>59</a:t>
            </a:fld>
            <a:endParaRPr lang="ru-RU" altLang="ru-RU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336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EF0848-5A0D-4D7B-A37B-E7E5A1209210}" type="slidenum">
              <a:rPr lang="ru-RU" altLang="ru-RU" smtClean="0"/>
              <a:pPr>
                <a:spcBef>
                  <a:spcPct val="0"/>
                </a:spcBef>
              </a:pPr>
              <a:t>60</a:t>
            </a:fld>
            <a:endParaRPr lang="ru-RU" altLang="ru-RU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0326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E11C5C-C604-4EEB-A223-3BDBEEED55BA}" type="slidenum">
              <a:rPr lang="ru-RU" altLang="ru-RU" smtClean="0"/>
              <a:pPr>
                <a:spcBef>
                  <a:spcPct val="0"/>
                </a:spcBef>
              </a:pPr>
              <a:t>61</a:t>
            </a:fld>
            <a:endParaRPr lang="ru-RU" altLang="ru-RU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304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B1A771-B959-4A89-B851-BF8BD9443A3D}" type="slidenum">
              <a:rPr lang="ru-RU" altLang="ru-RU" smtClean="0"/>
              <a:pPr>
                <a:spcBef>
                  <a:spcPct val="0"/>
                </a:spcBef>
              </a:pPr>
              <a:t>62</a:t>
            </a:fld>
            <a:endParaRPr lang="ru-RU" altLang="ru-RU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072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51275" y="9377363"/>
            <a:ext cx="29448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9" tIns="45834" rIns="91669" bIns="4583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86C430-20CF-4036-87D3-53F305EE07C0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168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51275" y="9377363"/>
            <a:ext cx="29448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9" tIns="45834" rIns="91669" bIns="4583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7CCD02-C82E-42D9-85A2-11B3427BC116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64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236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51275" y="9377363"/>
            <a:ext cx="29448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9" tIns="45834" rIns="91669" bIns="4583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DEA442-7041-41A3-8DF9-CCF9E146528A}" type="slidenum">
              <a:rPr lang="ru-RU" altLang="ru-RU"/>
              <a:pPr algn="r" eaLnBrk="1" hangingPunct="1">
                <a:spcBef>
                  <a:spcPct val="0"/>
                </a:spcBef>
              </a:pPr>
              <a:t>65</a:t>
            </a:fld>
            <a:endParaRPr lang="ru-RU" altLang="ru-RU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00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C395FF-83B3-455E-A4BA-DED4ABF19B22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76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7F16D7-EB88-46CA-BD1A-2666350C4FA2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37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9F6704-DDB0-45D9-8E04-C6564AB8A83F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04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34DDD0-DF54-4A01-BA7C-84602575804E}" type="slidenum">
              <a:rPr lang="ru-RU" altLang="ru-RU" smtClean="0"/>
              <a:pPr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36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530F6E-0B10-417B-B7C0-EEE6A3A3FE18}" type="slidenum">
              <a:rPr lang="ru-RU" altLang="ru-RU" smtClean="0"/>
              <a:pPr>
                <a:spcBef>
                  <a:spcPct val="0"/>
                </a:spcBef>
              </a:pPr>
              <a:t>8</a:t>
            </a:fld>
            <a:endParaRPr lang="ru-RU" alt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15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CF3303-B584-44CD-B737-6FE7954BECBE}" type="slidenum">
              <a:rPr lang="ru-RU" altLang="ru-RU" smtClean="0"/>
              <a:pPr>
                <a:spcBef>
                  <a:spcPct val="0"/>
                </a:spcBef>
              </a:pPr>
              <a:t>9</a:t>
            </a:fld>
            <a:endParaRPr lang="ru-RU" alt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3068638"/>
            <a:ext cx="7772400" cy="1371600"/>
          </a:xfrm>
        </p:spPr>
        <p:txBody>
          <a:bodyPr/>
          <a:lstStyle>
            <a:lvl1pPr algn="ctr"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581525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F193BAC-5A57-4E27-8C6B-412E9002A6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8419590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72797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188913"/>
            <a:ext cx="2001837" cy="61928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188913"/>
            <a:ext cx="5854700" cy="6192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219309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66738" y="188913"/>
            <a:ext cx="8008937" cy="6192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176488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3068638"/>
            <a:ext cx="7772400" cy="1371600"/>
          </a:xfrm>
        </p:spPr>
        <p:txBody>
          <a:bodyPr/>
          <a:lstStyle>
            <a:lvl1pPr algn="ctr"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581525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D60864D-5E11-40DE-84B2-D5B4E84405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534723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412357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7693819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196975"/>
            <a:ext cx="39243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196975"/>
            <a:ext cx="39243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51947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0596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17778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940310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341880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3576380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0233638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281125"/>
      </p:ext>
    </p:extLst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188913"/>
            <a:ext cx="2001837" cy="61928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188913"/>
            <a:ext cx="5854700" cy="6192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27568"/>
      </p:ext>
    </p:extLst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66738" y="188913"/>
            <a:ext cx="8008937" cy="6192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045347"/>
      </p:ext>
    </p:extLst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28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88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15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24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7539561"/>
      </p:ext>
    </p:extLst>
  </p:cSld>
  <p:clrMapOvr>
    <a:masterClrMapping/>
  </p:clrMapOvr>
  <p:transition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6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32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34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85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09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971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3068638"/>
            <a:ext cx="7772400" cy="1371600"/>
          </a:xfrm>
        </p:spPr>
        <p:txBody>
          <a:bodyPr/>
          <a:lstStyle>
            <a:lvl1pPr algn="ctr"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581525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920BDBF-9624-4424-B869-98051A710E4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6532"/>
      </p:ext>
    </p:extLst>
  </p:cSld>
  <p:clrMapOvr>
    <a:masterClrMapping/>
  </p:clrMapOvr>
  <p:transition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21731"/>
      </p:ext>
    </p:extLst>
  </p:cSld>
  <p:clrMapOvr>
    <a:masterClrMapping/>
  </p:clrMapOvr>
  <p:transition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5228288"/>
      </p:ext>
    </p:extLst>
  </p:cSld>
  <p:clrMapOvr>
    <a:masterClrMapping/>
  </p:clrMapOvr>
  <p:transition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196975"/>
            <a:ext cx="39243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196975"/>
            <a:ext cx="39243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485328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196975"/>
            <a:ext cx="39243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196975"/>
            <a:ext cx="39243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6983"/>
      </p:ext>
    </p:extLst>
  </p:cSld>
  <p:clrMapOvr>
    <a:masterClrMapping/>
  </p:clrMapOvr>
  <p:transition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87115"/>
      </p:ext>
    </p:extLst>
  </p:cSld>
  <p:clrMapOvr>
    <a:masterClrMapping/>
  </p:clrMapOvr>
  <p:transition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658863"/>
      </p:ext>
    </p:extLst>
  </p:cSld>
  <p:clrMapOvr>
    <a:masterClrMapping/>
  </p:clrMapOvr>
  <p:transition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71537"/>
      </p:ext>
    </p:extLst>
  </p:cSld>
  <p:clrMapOvr>
    <a:masterClrMapping/>
  </p:clrMapOvr>
  <p:transition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6483868"/>
      </p:ext>
    </p:extLst>
  </p:cSld>
  <p:clrMapOvr>
    <a:masterClrMapping/>
  </p:clrMapOvr>
  <p:transition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1248874"/>
      </p:ext>
    </p:extLst>
  </p:cSld>
  <p:clrMapOvr>
    <a:masterClrMapping/>
  </p:clrMapOvr>
  <p:transition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719221"/>
      </p:ext>
    </p:extLst>
  </p:cSld>
  <p:clrMapOvr>
    <a:masterClrMapping/>
  </p:clrMapOvr>
  <p:transition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188913"/>
            <a:ext cx="2001837" cy="61928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188913"/>
            <a:ext cx="5854700" cy="6192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57053"/>
      </p:ext>
    </p:extLst>
  </p:cSld>
  <p:clrMapOvr>
    <a:masterClrMapping/>
  </p:clrMapOvr>
  <p:transition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66738" y="188913"/>
            <a:ext cx="8008937" cy="6192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975152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58597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1743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446943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5289029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76654721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../&#1076;&#1083;&#1103;%20&#1088;&#1077;&#1082;&#1090;&#1086;&#1088;&#1072;/Ass_Prom.12_2004/MESI.26_06_02/pti.pps#-1,1,&#1055;  &#1045;  &#1053;  &#1047;  &#1045;  &#1053;  &#1057;  &#1050;  &#1048;  &#1049; &#1058;&#1045;&#1061;&#1053;&#1054;&#1051;&#1054;&#1043;&#1048;&#1063;&#1045;&#1057;&#1050;&#1048;&#1049; &#1048;&#1053;&#1057;&#1058;&#1048;&#1058;&#1059;&#1058;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../&#1076;&#1083;&#1103;%20&#1088;&#1077;&#1082;&#1090;&#1086;&#1088;&#1072;/Ass_Prom.12_2004/cd/MESI.26_06_02/pti.pps#-1,1,&#1055;  &#1045;  &#1053;  &#1047;  &#1045;  &#1053;  &#1057;  &#1050;  &#1048;  &#1049; &#1058;&#1045;&#1061;&#1053;&#1054;&#1051;&#1054;&#1043;&#1048;&#1063;&#1045;&#1057;&#1050;&#1048;&#1049; &#1048;&#1053;&#1057;&#1058;&#1048;&#1058;&#1059;&#1058;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hyperlink" Target="../&#1076;&#1083;&#1103;%20&#1088;&#1077;&#1082;&#1090;&#1086;&#1088;&#1072;/Ass_Prom.12_2004/MESI.26_06_02/pti.pps#-1,1,&#1055;  &#1045;  &#1053;  &#1047;  &#1045;  &#1053;  &#1057;  &#1050;  &#1048;  &#1049; &#1058;&#1045;&#1061;&#1053;&#1054;&#1051;&#1054;&#1043;&#1048;&#1063;&#1045;&#1057;&#1050;&#1048;&#1049; &#1048;&#1053;&#1057;&#1058;&#1048;&#1058;&#1059;&#1058;" TargetMode="Externa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../&#1076;&#1083;&#1103;%20&#1088;&#1077;&#1082;&#1090;&#1086;&#1088;&#1072;/Ass_Prom.12_2004/cd/MESI.26_06_02/pti.pps#-1,1,&#1055;  &#1045;  &#1053;  &#1047;  &#1045;  &#1053;  &#1057;  &#1050;  &#1048;  &#1049; &#1058;&#1045;&#1061;&#1053;&#1054;&#1051;&#1054;&#1043;&#1048;&#1063;&#1045;&#1057;&#1050;&#1048;&#1049; &#1048;&#1053;&#1057;&#1058;&#1048;&#1058;&#1059;&#1058;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hyperlink" Target="../&#1076;&#1083;&#1103;%20&#1088;&#1077;&#1082;&#1090;&#1086;&#1088;&#1072;/Ass_Prom.12_2004/MESI.26_06_02/pti.pps#-1,1,&#1055;  &#1045;  &#1053;  &#1047;  &#1045;  &#1053;  &#1057;  &#1050;  &#1048;  &#1049; &#1058;&#1045;&#1061;&#1053;&#1054;&#1051;&#1054;&#1043;&#1048;&#1063;&#1045;&#1057;&#1050;&#1048;&#1049; &#1048;&#1053;&#1057;&#1058;&#1048;&#1058;&#1059;&#1058;" TargetMode="Externa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hyperlink" Target="../&#1076;&#1083;&#1103;%20&#1088;&#1077;&#1082;&#1090;&#1086;&#1088;&#1072;/Ass_Prom.12_2004/cd/MESI.26_06_02/pti.pps#-1,1,&#1055;  &#1045;  &#1053;  &#1047;  &#1045;  &#1053;  &#1057;  &#1050;  &#1048;  &#1049; &#1058;&#1045;&#1061;&#1053;&#1054;&#1051;&#1054;&#1043;&#1048;&#1063;&#1045;&#1057;&#1050;&#1048;&#1049; &#1048;&#1053;&#1057;&#1058;&#1048;&#1058;&#1059;&#1058;" TargetMode="Externa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88913"/>
            <a:ext cx="76041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96975"/>
            <a:ext cx="8001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539750" y="981075"/>
            <a:ext cx="8496300" cy="114300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0" y="6453188"/>
            <a:ext cx="9144000" cy="0"/>
          </a:xfrm>
          <a:prstGeom prst="line">
            <a:avLst/>
          </a:prstGeom>
          <a:noFill/>
          <a:ln w="31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30" name="Picture 9" descr="глобус ПГТА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25400"/>
            <a:ext cx="931862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116013" y="-50800"/>
            <a:ext cx="802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14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 обеспечения качества подготовки специалистов в ПГТА</a:t>
            </a:r>
          </a:p>
        </p:txBody>
      </p:sp>
      <p:sp>
        <p:nvSpPr>
          <p:cNvPr id="1032" name="Line 14"/>
          <p:cNvSpPr>
            <a:spLocks noChangeShapeType="1"/>
          </p:cNvSpPr>
          <p:nvPr/>
        </p:nvSpPr>
        <p:spPr bwMode="auto">
          <a:xfrm flipV="1">
            <a:off x="971550" y="227013"/>
            <a:ext cx="8172450" cy="0"/>
          </a:xfrm>
          <a:prstGeom prst="line">
            <a:avLst/>
          </a:prstGeom>
          <a:noFill/>
          <a:ln w="31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Rectangle 15">
            <a:hlinkClick r:id="rId15" action="ppaction://hlinkpres?slideindex=1&amp;slidetitle=П  Е  Н  З  Е  Н  С  К  И  Й ТЕХНОЛОГИЧЕСКИЙ ИНСТИТУТ"/>
          </p:cNvPr>
          <p:cNvSpPr>
            <a:spLocks noChangeArrowheads="1"/>
          </p:cNvSpPr>
          <p:nvPr/>
        </p:nvSpPr>
        <p:spPr bwMode="auto">
          <a:xfrm>
            <a:off x="323850" y="6524625"/>
            <a:ext cx="60499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altLang="ru-RU" sz="1200" b="1" smtClean="0">
                <a:solidFill>
                  <a:srgbClr val="5F5F5F"/>
                </a:solidFill>
                <a:latin typeface="Times New Roman" pitchFamily="18" charset="0"/>
              </a:rPr>
              <a:t>Ректор</a:t>
            </a:r>
            <a:r>
              <a:rPr lang="en-US" altLang="ru-RU" sz="1200" b="1" smtClean="0">
                <a:solidFill>
                  <a:srgbClr val="5F5F5F"/>
                </a:solidFill>
                <a:latin typeface="Times New Roman" pitchFamily="18" charset="0"/>
              </a:rPr>
              <a:t> </a:t>
            </a:r>
            <a:r>
              <a:rPr lang="ru-RU" altLang="ru-RU" sz="1200" b="1" smtClean="0">
                <a:solidFill>
                  <a:srgbClr val="5F5F5F"/>
                </a:solidFill>
                <a:latin typeface="Times New Roman" pitchFamily="18" charset="0"/>
              </a:rPr>
              <a:t>Пензенской государственной технологической академии</a:t>
            </a:r>
            <a:br>
              <a:rPr lang="ru-RU" altLang="ru-RU" sz="1200" b="1" smtClean="0">
                <a:solidFill>
                  <a:srgbClr val="5F5F5F"/>
                </a:solidFill>
                <a:latin typeface="Times New Roman" pitchFamily="18" charset="0"/>
              </a:rPr>
            </a:br>
            <a:r>
              <a:rPr lang="ru-RU" altLang="ru-RU" sz="1200" b="1" smtClean="0">
                <a:solidFill>
                  <a:srgbClr val="5F5F5F"/>
                </a:solidFill>
                <a:latin typeface="Times New Roman" pitchFamily="18" charset="0"/>
              </a:rPr>
              <a:t>д.п.н., профессор Моисеев Василий Борисович</a:t>
            </a:r>
            <a:endParaRPr lang="en-US" altLang="ru-RU" sz="1200" b="1" smtClean="0">
              <a:solidFill>
                <a:srgbClr val="5F5F5F"/>
              </a:solidFill>
              <a:latin typeface="Times New Roman" pitchFamily="18" charset="0"/>
            </a:endParaRPr>
          </a:p>
        </p:txBody>
      </p:sp>
      <p:sp>
        <p:nvSpPr>
          <p:cNvPr id="1034" name="Rectangle 16">
            <a:hlinkClick r:id="rId16" action="ppaction://hlinkpres?slideindex=1&amp;slidetitle=П  Е  Н  З  Е  Н  С  К  И  Й ТЕХНОЛОГИЧЕСКИЙ ИНСТИТУТ"/>
          </p:cNvPr>
          <p:cNvSpPr>
            <a:spLocks noChangeArrowheads="1"/>
          </p:cNvSpPr>
          <p:nvPr/>
        </p:nvSpPr>
        <p:spPr bwMode="auto">
          <a:xfrm>
            <a:off x="6732588" y="6453188"/>
            <a:ext cx="24114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0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lnSpc>
                <a:spcPct val="70000"/>
              </a:lnSpc>
              <a:defRPr/>
            </a:pP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h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ttp://www.p</a:t>
            </a: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g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t</a:t>
            </a: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a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.ru</a:t>
            </a:r>
          </a:p>
          <a:p>
            <a:pPr algn="r">
              <a:lnSpc>
                <a:spcPct val="70000"/>
              </a:lnSpc>
              <a:defRPr/>
            </a:pP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rector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@p</a:t>
            </a: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g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t</a:t>
            </a: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a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.ru</a:t>
            </a:r>
            <a:endParaRPr lang="en-US" altLang="ru-RU" sz="1400" b="1" smtClean="0">
              <a:solidFill>
                <a:srgbClr val="4D4D4D"/>
              </a:solidFill>
              <a:latin typeface="Courier New" pitchFamily="49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2" r:id="rId1"/>
    <p:sldLayoutId id="2147485139" r:id="rId2"/>
    <p:sldLayoutId id="2147485140" r:id="rId3"/>
    <p:sldLayoutId id="2147485141" r:id="rId4"/>
    <p:sldLayoutId id="2147485142" r:id="rId5"/>
    <p:sldLayoutId id="2147485143" r:id="rId6"/>
    <p:sldLayoutId id="2147485144" r:id="rId7"/>
    <p:sldLayoutId id="2147485145" r:id="rId8"/>
    <p:sldLayoutId id="2147485146" r:id="rId9"/>
    <p:sldLayoutId id="2147485147" r:id="rId10"/>
    <p:sldLayoutId id="2147485148" r:id="rId11"/>
    <p:sldLayoutId id="2147485149" r:id="rId12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b="1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b="1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88913"/>
            <a:ext cx="76041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96975"/>
            <a:ext cx="8001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539750" y="981075"/>
            <a:ext cx="8496300" cy="114300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0" y="6453188"/>
            <a:ext cx="9144000" cy="0"/>
          </a:xfrm>
          <a:prstGeom prst="line">
            <a:avLst/>
          </a:prstGeom>
          <a:noFill/>
          <a:ln w="31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8" name="Picture 9" descr="глобус ПГТА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25400"/>
            <a:ext cx="931862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116013" y="-50800"/>
            <a:ext cx="802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14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 обеспечения качества подготовки специалистов в ПГТА</a:t>
            </a:r>
          </a:p>
        </p:txBody>
      </p:sp>
      <p:sp>
        <p:nvSpPr>
          <p:cNvPr id="3080" name="Line 14"/>
          <p:cNvSpPr>
            <a:spLocks noChangeShapeType="1"/>
          </p:cNvSpPr>
          <p:nvPr/>
        </p:nvSpPr>
        <p:spPr bwMode="auto">
          <a:xfrm flipV="1">
            <a:off x="971550" y="227013"/>
            <a:ext cx="8172450" cy="0"/>
          </a:xfrm>
          <a:prstGeom prst="line">
            <a:avLst/>
          </a:prstGeom>
          <a:noFill/>
          <a:ln w="31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Rectangle 15">
            <a:hlinkClick r:id="rId15" action="ppaction://hlinkpres?slideindex=1&amp;slidetitle=П  Е  Н  З  Е  Н  С  К  И  Й ТЕХНОЛОГИЧЕСКИЙ ИНСТИТУТ"/>
          </p:cNvPr>
          <p:cNvSpPr>
            <a:spLocks noChangeArrowheads="1"/>
          </p:cNvSpPr>
          <p:nvPr/>
        </p:nvSpPr>
        <p:spPr bwMode="auto">
          <a:xfrm>
            <a:off x="323850" y="6524625"/>
            <a:ext cx="60499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altLang="ru-RU" sz="1200" b="1" smtClean="0">
                <a:solidFill>
                  <a:srgbClr val="5F5F5F"/>
                </a:solidFill>
                <a:latin typeface="Times New Roman" pitchFamily="18" charset="0"/>
              </a:rPr>
              <a:t>Ректор</a:t>
            </a:r>
            <a:r>
              <a:rPr lang="en-US" altLang="ru-RU" sz="1200" b="1" smtClean="0">
                <a:solidFill>
                  <a:srgbClr val="5F5F5F"/>
                </a:solidFill>
                <a:latin typeface="Times New Roman" pitchFamily="18" charset="0"/>
              </a:rPr>
              <a:t> </a:t>
            </a:r>
            <a:r>
              <a:rPr lang="ru-RU" altLang="ru-RU" sz="1200" b="1" smtClean="0">
                <a:solidFill>
                  <a:srgbClr val="5F5F5F"/>
                </a:solidFill>
                <a:latin typeface="Times New Roman" pitchFamily="18" charset="0"/>
              </a:rPr>
              <a:t>Пензенской государственной технологической академии</a:t>
            </a:r>
            <a:br>
              <a:rPr lang="ru-RU" altLang="ru-RU" sz="1200" b="1" smtClean="0">
                <a:solidFill>
                  <a:srgbClr val="5F5F5F"/>
                </a:solidFill>
                <a:latin typeface="Times New Roman" pitchFamily="18" charset="0"/>
              </a:rPr>
            </a:br>
            <a:r>
              <a:rPr lang="ru-RU" altLang="ru-RU" sz="1200" b="1" smtClean="0">
                <a:solidFill>
                  <a:srgbClr val="5F5F5F"/>
                </a:solidFill>
                <a:latin typeface="Times New Roman" pitchFamily="18" charset="0"/>
              </a:rPr>
              <a:t>д.п.н., профессор Моисеев Василий Борисович</a:t>
            </a:r>
            <a:endParaRPr lang="en-US" altLang="ru-RU" sz="1200" b="1" smtClean="0">
              <a:solidFill>
                <a:srgbClr val="5F5F5F"/>
              </a:solidFill>
              <a:latin typeface="Times New Roman" pitchFamily="18" charset="0"/>
            </a:endParaRPr>
          </a:p>
        </p:txBody>
      </p:sp>
      <p:sp>
        <p:nvSpPr>
          <p:cNvPr id="1034" name="Rectangle 16">
            <a:hlinkClick r:id="rId16" action="ppaction://hlinkpres?slideindex=1&amp;slidetitle=П  Е  Н  З  Е  Н  С  К  И  Й ТЕХНОЛОГИЧЕСКИЙ ИНСТИТУТ"/>
          </p:cNvPr>
          <p:cNvSpPr>
            <a:spLocks noChangeArrowheads="1"/>
          </p:cNvSpPr>
          <p:nvPr/>
        </p:nvSpPr>
        <p:spPr bwMode="auto">
          <a:xfrm>
            <a:off x="6732588" y="6453188"/>
            <a:ext cx="24114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0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lnSpc>
                <a:spcPct val="70000"/>
              </a:lnSpc>
              <a:defRPr/>
            </a:pP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h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ttp://www.p</a:t>
            </a: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g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t</a:t>
            </a: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a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.ru</a:t>
            </a:r>
          </a:p>
          <a:p>
            <a:pPr algn="r">
              <a:lnSpc>
                <a:spcPct val="70000"/>
              </a:lnSpc>
              <a:defRPr/>
            </a:pP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rector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@p</a:t>
            </a: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g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t</a:t>
            </a: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a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.ru</a:t>
            </a:r>
            <a:endParaRPr lang="en-US" altLang="ru-RU" sz="1400" b="1" smtClean="0">
              <a:solidFill>
                <a:srgbClr val="4D4D4D"/>
              </a:solidFill>
              <a:latin typeface="Courier New" pitchFamily="49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4" r:id="rId1"/>
    <p:sldLayoutId id="2147485150" r:id="rId2"/>
    <p:sldLayoutId id="2147485151" r:id="rId3"/>
    <p:sldLayoutId id="2147485152" r:id="rId4"/>
    <p:sldLayoutId id="2147485153" r:id="rId5"/>
    <p:sldLayoutId id="2147485154" r:id="rId6"/>
    <p:sldLayoutId id="2147485155" r:id="rId7"/>
    <p:sldLayoutId id="2147485156" r:id="rId8"/>
    <p:sldLayoutId id="2147485157" r:id="rId9"/>
    <p:sldLayoutId id="2147485158" r:id="rId10"/>
    <p:sldLayoutId id="2147485159" r:id="rId11"/>
    <p:sldLayoutId id="2147485160" r:id="rId12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b="1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b="1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4/17/2021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761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6" r:id="rId1"/>
    <p:sldLayoutId id="2147485197" r:id="rId2"/>
    <p:sldLayoutId id="2147485198" r:id="rId3"/>
    <p:sldLayoutId id="2147485199" r:id="rId4"/>
    <p:sldLayoutId id="2147485200" r:id="rId5"/>
    <p:sldLayoutId id="2147485201" r:id="rId6"/>
    <p:sldLayoutId id="2147485202" r:id="rId7"/>
    <p:sldLayoutId id="2147485203" r:id="rId8"/>
    <p:sldLayoutId id="2147485204" r:id="rId9"/>
    <p:sldLayoutId id="2147485205" r:id="rId10"/>
    <p:sldLayoutId id="21474852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88913"/>
            <a:ext cx="76041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96975"/>
            <a:ext cx="8001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539750" y="981075"/>
            <a:ext cx="8496300" cy="114300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0" y="6453188"/>
            <a:ext cx="9144000" cy="0"/>
          </a:xfrm>
          <a:prstGeom prst="line">
            <a:avLst/>
          </a:prstGeom>
          <a:noFill/>
          <a:ln w="31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30" name="Picture 9" descr="глобус ПГТА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25400"/>
            <a:ext cx="931862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116013" y="-50800"/>
            <a:ext cx="802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14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 обеспечения качества подготовки специалистов в ПГТА</a:t>
            </a:r>
          </a:p>
        </p:txBody>
      </p:sp>
      <p:sp>
        <p:nvSpPr>
          <p:cNvPr id="1032" name="Line 14"/>
          <p:cNvSpPr>
            <a:spLocks noChangeShapeType="1"/>
          </p:cNvSpPr>
          <p:nvPr/>
        </p:nvSpPr>
        <p:spPr bwMode="auto">
          <a:xfrm flipV="1">
            <a:off x="971550" y="227013"/>
            <a:ext cx="8172450" cy="0"/>
          </a:xfrm>
          <a:prstGeom prst="line">
            <a:avLst/>
          </a:prstGeom>
          <a:noFill/>
          <a:ln w="317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3" name="Rectangle 15">
            <a:hlinkClick r:id="rId15" action="ppaction://hlinkpres?slideindex=1&amp;slidetitle=П  Е  Н  З  Е  Н  С  К  И  Й ТЕХНОЛОГИЧЕСКИЙ ИНСТИТУТ"/>
          </p:cNvPr>
          <p:cNvSpPr>
            <a:spLocks noChangeArrowheads="1"/>
          </p:cNvSpPr>
          <p:nvPr/>
        </p:nvSpPr>
        <p:spPr bwMode="auto">
          <a:xfrm>
            <a:off x="323850" y="6524625"/>
            <a:ext cx="60499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altLang="ru-RU" sz="1200" b="1" smtClean="0">
                <a:solidFill>
                  <a:srgbClr val="5F5F5F"/>
                </a:solidFill>
                <a:latin typeface="Times New Roman" pitchFamily="18" charset="0"/>
              </a:rPr>
              <a:t>Ректор</a:t>
            </a:r>
            <a:r>
              <a:rPr lang="en-US" altLang="ru-RU" sz="1200" b="1" smtClean="0">
                <a:solidFill>
                  <a:srgbClr val="5F5F5F"/>
                </a:solidFill>
                <a:latin typeface="Times New Roman" pitchFamily="18" charset="0"/>
              </a:rPr>
              <a:t> </a:t>
            </a:r>
            <a:r>
              <a:rPr lang="ru-RU" altLang="ru-RU" sz="1200" b="1" smtClean="0">
                <a:solidFill>
                  <a:srgbClr val="5F5F5F"/>
                </a:solidFill>
                <a:latin typeface="Times New Roman" pitchFamily="18" charset="0"/>
              </a:rPr>
              <a:t>Пензенской государственной технологической академии</a:t>
            </a:r>
            <a:br>
              <a:rPr lang="ru-RU" altLang="ru-RU" sz="1200" b="1" smtClean="0">
                <a:solidFill>
                  <a:srgbClr val="5F5F5F"/>
                </a:solidFill>
                <a:latin typeface="Times New Roman" pitchFamily="18" charset="0"/>
              </a:rPr>
            </a:br>
            <a:r>
              <a:rPr lang="ru-RU" altLang="ru-RU" sz="1200" b="1" smtClean="0">
                <a:solidFill>
                  <a:srgbClr val="5F5F5F"/>
                </a:solidFill>
                <a:latin typeface="Times New Roman" pitchFamily="18" charset="0"/>
              </a:rPr>
              <a:t>д.п.н., профессор Моисеев Василий Борисович</a:t>
            </a:r>
            <a:endParaRPr lang="en-US" altLang="ru-RU" sz="1200" b="1" smtClean="0">
              <a:solidFill>
                <a:srgbClr val="5F5F5F"/>
              </a:solidFill>
              <a:latin typeface="Times New Roman" pitchFamily="18" charset="0"/>
            </a:endParaRPr>
          </a:p>
        </p:txBody>
      </p:sp>
      <p:sp>
        <p:nvSpPr>
          <p:cNvPr id="1034" name="Rectangle 16">
            <a:hlinkClick r:id="rId16" action="ppaction://hlinkpres?slideindex=1&amp;slidetitle=П  Е  Н  З  Е  Н  С  К  И  Й ТЕХНОЛОГИЧЕСКИЙ ИНСТИТУТ"/>
          </p:cNvPr>
          <p:cNvSpPr>
            <a:spLocks noChangeArrowheads="1"/>
          </p:cNvSpPr>
          <p:nvPr/>
        </p:nvSpPr>
        <p:spPr bwMode="auto">
          <a:xfrm>
            <a:off x="6732588" y="6453188"/>
            <a:ext cx="24114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0"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lnSpc>
                <a:spcPct val="70000"/>
              </a:lnSpc>
              <a:defRPr/>
            </a:pP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h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ttp://www.p</a:t>
            </a: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g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t</a:t>
            </a: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a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.ru</a:t>
            </a:r>
          </a:p>
          <a:p>
            <a:pPr algn="r">
              <a:lnSpc>
                <a:spcPct val="70000"/>
              </a:lnSpc>
              <a:defRPr/>
            </a:pP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rector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@p</a:t>
            </a: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g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t</a:t>
            </a:r>
            <a:r>
              <a:rPr lang="en-US" altLang="ru-RU" sz="1400" b="1" smtClean="0">
                <a:solidFill>
                  <a:srgbClr val="4D4D4D"/>
                </a:solidFill>
                <a:latin typeface="Courier New" pitchFamily="49" charset="0"/>
              </a:rPr>
              <a:t>a</a:t>
            </a:r>
            <a:r>
              <a:rPr lang="ru-RU" altLang="ru-RU" sz="1400" b="1" smtClean="0">
                <a:solidFill>
                  <a:srgbClr val="4D4D4D"/>
                </a:solidFill>
                <a:latin typeface="Courier New" pitchFamily="49" charset="0"/>
              </a:rPr>
              <a:t>.ru</a:t>
            </a:r>
            <a:endParaRPr lang="en-US" altLang="ru-RU" sz="1400" b="1" smtClean="0">
              <a:solidFill>
                <a:srgbClr val="4D4D4D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0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8" r:id="rId1"/>
    <p:sldLayoutId id="2147485209" r:id="rId2"/>
    <p:sldLayoutId id="2147485210" r:id="rId3"/>
    <p:sldLayoutId id="2147485211" r:id="rId4"/>
    <p:sldLayoutId id="2147485212" r:id="rId5"/>
    <p:sldLayoutId id="2147485213" r:id="rId6"/>
    <p:sldLayoutId id="2147485214" r:id="rId7"/>
    <p:sldLayoutId id="2147485215" r:id="rId8"/>
    <p:sldLayoutId id="2147485216" r:id="rId9"/>
    <p:sldLayoutId id="2147485217" r:id="rId10"/>
    <p:sldLayoutId id="2147485218" r:id="rId11"/>
    <p:sldLayoutId id="2147485219" r:id="rId12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b="1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b="1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3.xls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_____Microsoft_Excel_97-20032.xls"/><Relationship Id="rId10" Type="http://schemas.openxmlformats.org/officeDocument/2006/relationships/chart" Target="../charts/chart27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5.xls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oleObject" Target="../embeddings/_____Microsoft_Excel_97-20034.xls"/><Relationship Id="rId4" Type="http://schemas.openxmlformats.org/officeDocument/2006/relationships/oleObject" Target="../embeddings/oleObject4.bin"/><Relationship Id="rId9" Type="http://schemas.openxmlformats.org/officeDocument/2006/relationships/chart" Target="../charts/chart2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7.xls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oleObject" Target="../embeddings/_____Microsoft_Excel_97-20036.xls"/><Relationship Id="rId4" Type="http://schemas.openxmlformats.org/officeDocument/2006/relationships/oleObject" Target="../embeddings/oleObject6.bin"/><Relationship Id="rId9" Type="http://schemas.openxmlformats.org/officeDocument/2006/relationships/chart" Target="../charts/chart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9.xls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oleObject" Target="../embeddings/_____Microsoft_Excel_97-20038.xls"/><Relationship Id="rId4" Type="http://schemas.openxmlformats.org/officeDocument/2006/relationships/oleObject" Target="../embeddings/oleObject8.bin"/><Relationship Id="rId9" Type="http://schemas.openxmlformats.org/officeDocument/2006/relationships/chart" Target="../charts/char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oleObject" Target="../embeddings/_____Microsoft_Excel_97-200310.xls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_____Microsoft_Excel_97-200312.xls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7.png"/><Relationship Id="rId4" Type="http://schemas.openxmlformats.org/officeDocument/2006/relationships/oleObject" Target="../embeddings/_____Microsoft_Excel_97-200311.xls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_____Microsoft_Excel_97-200314.xls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9.png"/><Relationship Id="rId4" Type="http://schemas.openxmlformats.org/officeDocument/2006/relationships/oleObject" Target="../embeddings/_____Microsoft_Excel_97-200313.xls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_____Microsoft_Excel_97-200316.xls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1.png"/><Relationship Id="rId4" Type="http://schemas.openxmlformats.org/officeDocument/2006/relationships/oleObject" Target="../embeddings/_____Microsoft_Excel_97-200315.xls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_____Microsoft_Excel_97-200318.xls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3.png"/><Relationship Id="rId4" Type="http://schemas.openxmlformats.org/officeDocument/2006/relationships/oleObject" Target="../embeddings/_____Microsoft_Excel_97-200317.xls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_____Microsoft_Excel_97-200320.xls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5.png"/><Relationship Id="rId4" Type="http://schemas.openxmlformats.org/officeDocument/2006/relationships/oleObject" Target="../embeddings/_____Microsoft_Excel_97-200319.xls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_____Microsoft_Excel_97-200322.xls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7.png"/><Relationship Id="rId4" Type="http://schemas.openxmlformats.org/officeDocument/2006/relationships/oleObject" Target="../embeddings/_____Microsoft_Excel_97-200321.xls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7" Type="http://schemas.openxmlformats.org/officeDocument/2006/relationships/chart" Target="../charts/chart4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2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chart" Target="../charts/chart19.xml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10" Type="http://schemas.openxmlformats.org/officeDocument/2006/relationships/chart" Target="../charts/chart26.xml"/><Relationship Id="rId4" Type="http://schemas.openxmlformats.org/officeDocument/2006/relationships/chart" Target="../charts/chart20.xml"/><Relationship Id="rId9" Type="http://schemas.openxmlformats.org/officeDocument/2006/relationships/chart" Target="../charts/char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33375"/>
            <a:ext cx="8496300" cy="3311525"/>
          </a:xfrm>
          <a:effectLst>
            <a:outerShdw dist="35921" dir="2700000" algn="ctr" rotWithShape="0">
              <a:srgbClr val="969696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Никольский район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Результаты </a:t>
            </a:r>
            <a:br>
              <a:rPr lang="ru-RU" sz="3200" dirty="0" smtClean="0"/>
            </a:br>
            <a:r>
              <a:rPr lang="ru-RU" sz="3200" dirty="0" smtClean="0"/>
              <a:t>процедур оценки качества общего образования в 2020 году</a:t>
            </a:r>
            <a:br>
              <a:rPr lang="ru-RU" sz="3200" dirty="0" smtClean="0"/>
            </a:br>
            <a:endParaRPr lang="ru-RU" sz="3200" i="1" dirty="0" smtClean="0">
              <a:effectLst/>
            </a:endParaRPr>
          </a:p>
        </p:txBody>
      </p:sp>
      <p:sp>
        <p:nvSpPr>
          <p:cNvPr id="22531" name="Rectangle 17"/>
          <p:cNvSpPr>
            <a:spLocks noChangeArrowheads="1"/>
          </p:cNvSpPr>
          <p:nvPr/>
        </p:nvSpPr>
        <p:spPr bwMode="auto">
          <a:xfrm>
            <a:off x="1692275" y="5516563"/>
            <a:ext cx="6072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u="sng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 txBox="1">
            <a:spLocks noChangeArrowheads="1"/>
          </p:cNvSpPr>
          <p:nvPr/>
        </p:nvSpPr>
        <p:spPr bwMode="auto">
          <a:xfrm>
            <a:off x="71438" y="752475"/>
            <a:ext cx="90011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-107950" y="106363"/>
            <a:ext cx="93884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16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Никольский</a:t>
            </a:r>
            <a:endParaRPr lang="ru-RU" sz="16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Динамика </a:t>
            </a: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результатов</a:t>
            </a: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ВПР учащихся 2008 г.р. (завершили 5 класс)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214563" y="6557963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Одни и те же дети!!!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0965" name="Диаграмма 5"/>
          <p:cNvGraphicFramePr>
            <a:graphicFrameLocks/>
          </p:cNvGraphicFramePr>
          <p:nvPr/>
        </p:nvGraphicFramePr>
        <p:xfrm>
          <a:off x="2147433475" y="-50800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6" name="Диаграмма" r:id="rId5" imgW="103641" imgH="109738" progId="Excel.Chart.8">
                  <p:embed/>
                </p:oleObj>
              </mc:Choice>
              <mc:Fallback>
                <p:oleObj name="Диаграмма" r:id="rId5" imgW="103641" imgH="109738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433475" y="-50800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Диаграмма 5"/>
          <p:cNvGraphicFramePr>
            <a:graphicFrameLocks/>
          </p:cNvGraphicFramePr>
          <p:nvPr/>
        </p:nvGraphicFramePr>
        <p:xfrm>
          <a:off x="2147433475" y="2147433475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7" name="Диаграмма" r:id="rId8" imgW="103641" imgH="103641" progId="Excel.Chart.8">
                  <p:embed/>
                </p:oleObj>
              </mc:Choice>
              <mc:Fallback>
                <p:oleObj name="Диаграмма" r:id="rId8" imgW="103641" imgH="103641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433475" y="2147433475"/>
                        <a:ext cx="101600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257573"/>
              </p:ext>
            </p:extLst>
          </p:nvPr>
        </p:nvGraphicFramePr>
        <p:xfrm>
          <a:off x="71438" y="781050"/>
          <a:ext cx="9001125" cy="552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 txBox="1">
            <a:spLocks noChangeArrowheads="1"/>
          </p:cNvSpPr>
          <p:nvPr/>
        </p:nvSpPr>
        <p:spPr bwMode="auto">
          <a:xfrm>
            <a:off x="71438" y="752475"/>
            <a:ext cx="90011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-107950" y="106363"/>
            <a:ext cx="938847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16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Никольский</a:t>
            </a:r>
            <a:endParaRPr lang="ru-RU" sz="16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Динамика </a:t>
            </a: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результатов</a:t>
            </a: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ВПР учащихся 2007 г.р. (завершили 6 класс)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214563" y="6557963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Одни и те же дети!!!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3013" name="Диаграмма 5"/>
          <p:cNvGraphicFramePr>
            <a:graphicFrameLocks/>
          </p:cNvGraphicFramePr>
          <p:nvPr/>
        </p:nvGraphicFramePr>
        <p:xfrm>
          <a:off x="2147433475" y="2147433475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6" name="Диаграмма" r:id="rId5" imgW="103641" imgH="103641" progId="Excel.Chart.8">
                  <p:embed/>
                </p:oleObj>
              </mc:Choice>
              <mc:Fallback>
                <p:oleObj name="Диаграмма" r:id="rId5" imgW="103641" imgH="103641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433475" y="2147433475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Диаграмма 5"/>
          <p:cNvGraphicFramePr>
            <a:graphicFrameLocks/>
          </p:cNvGraphicFramePr>
          <p:nvPr/>
        </p:nvGraphicFramePr>
        <p:xfrm>
          <a:off x="2147433475" y="2147433475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7" name="Диаграмма" r:id="rId8" imgW="103641" imgH="103641" progId="Excel.Chart.8">
                  <p:embed/>
                </p:oleObj>
              </mc:Choice>
              <mc:Fallback>
                <p:oleObj name="Диаграмма" r:id="rId8" imgW="103641" imgH="103641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433475" y="2147433475"/>
                        <a:ext cx="101600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722479"/>
              </p:ext>
            </p:extLst>
          </p:nvPr>
        </p:nvGraphicFramePr>
        <p:xfrm>
          <a:off x="71438" y="762000"/>
          <a:ext cx="9001125" cy="5619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 txBox="1">
            <a:spLocks noChangeArrowheads="1"/>
          </p:cNvSpPr>
          <p:nvPr/>
        </p:nvSpPr>
        <p:spPr bwMode="auto">
          <a:xfrm>
            <a:off x="71438" y="752475"/>
            <a:ext cx="90011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-107950" y="106363"/>
            <a:ext cx="9388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16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Никольский</a:t>
            </a:r>
            <a:endParaRPr lang="ru-RU" sz="16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Динамика </a:t>
            </a: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результатов</a:t>
            </a: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ВПР учащихся 2006 г.р. (завершили 7 класс)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214563" y="6557963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Одни и те же дети!!!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5061" name="Диаграмма 5"/>
          <p:cNvGraphicFramePr>
            <a:graphicFrameLocks/>
          </p:cNvGraphicFramePr>
          <p:nvPr/>
        </p:nvGraphicFramePr>
        <p:xfrm>
          <a:off x="2147433475" y="2147433475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6" name="Диаграмма" r:id="rId5" imgW="103641" imgH="103641" progId="Excel.Chart.8">
                  <p:embed/>
                </p:oleObj>
              </mc:Choice>
              <mc:Fallback>
                <p:oleObj name="Диаграмма" r:id="rId5" imgW="103641" imgH="103641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433475" y="2147433475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Диаграмма 5"/>
          <p:cNvGraphicFramePr>
            <a:graphicFrameLocks/>
          </p:cNvGraphicFramePr>
          <p:nvPr/>
        </p:nvGraphicFramePr>
        <p:xfrm>
          <a:off x="2147433475" y="2147433475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7" name="Диаграмма" r:id="rId8" imgW="103641" imgH="103641" progId="Excel.Chart.8">
                  <p:embed/>
                </p:oleObj>
              </mc:Choice>
              <mc:Fallback>
                <p:oleObj name="Диаграмма" r:id="rId8" imgW="103641" imgH="103641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433475" y="2147433475"/>
                        <a:ext cx="101600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312445"/>
              </p:ext>
            </p:extLst>
          </p:nvPr>
        </p:nvGraphicFramePr>
        <p:xfrm>
          <a:off x="71438" y="728662"/>
          <a:ext cx="9001125" cy="5652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 txBox="1">
            <a:spLocks noChangeArrowheads="1"/>
          </p:cNvSpPr>
          <p:nvPr/>
        </p:nvSpPr>
        <p:spPr bwMode="auto">
          <a:xfrm>
            <a:off x="71438" y="752475"/>
            <a:ext cx="90011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-107950" y="106363"/>
            <a:ext cx="93884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16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Никольский</a:t>
            </a:r>
            <a:endParaRPr lang="ru-RU" sz="16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Динамика </a:t>
            </a: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результатов</a:t>
            </a: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ВПР учащихся 2005 г.р. (завершили 8 класс)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214563" y="6557963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Одни и те же дети!!!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7109" name="Диаграмма 5"/>
          <p:cNvGraphicFramePr>
            <a:graphicFrameLocks/>
          </p:cNvGraphicFramePr>
          <p:nvPr/>
        </p:nvGraphicFramePr>
        <p:xfrm>
          <a:off x="2147433475" y="2147433475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04" name="Диаграмма" r:id="rId5" imgW="103641" imgH="103641" progId="Excel.Chart.8">
                  <p:embed/>
                </p:oleObj>
              </mc:Choice>
              <mc:Fallback>
                <p:oleObj name="Диаграмма" r:id="rId5" imgW="103641" imgH="103641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433475" y="2147433475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Диаграмма 5"/>
          <p:cNvGraphicFramePr>
            <a:graphicFrameLocks/>
          </p:cNvGraphicFramePr>
          <p:nvPr/>
        </p:nvGraphicFramePr>
        <p:xfrm>
          <a:off x="2147433475" y="2147433475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05" name="Диаграмма" r:id="rId8" imgW="103641" imgH="103641" progId="Excel.Chart.8">
                  <p:embed/>
                </p:oleObj>
              </mc:Choice>
              <mc:Fallback>
                <p:oleObj name="Диаграмма" r:id="rId8" imgW="103641" imgH="103641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433475" y="2147433475"/>
                        <a:ext cx="101600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233129"/>
              </p:ext>
            </p:extLst>
          </p:nvPr>
        </p:nvGraphicFramePr>
        <p:xfrm>
          <a:off x="71438" y="771524"/>
          <a:ext cx="9001125" cy="5609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 txBox="1">
            <a:spLocks noChangeArrowheads="1"/>
          </p:cNvSpPr>
          <p:nvPr/>
        </p:nvSpPr>
        <p:spPr bwMode="auto">
          <a:xfrm>
            <a:off x="71438" y="752475"/>
            <a:ext cx="90011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66250" y="63840"/>
            <a:ext cx="9388476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Необъективные </a:t>
            </a:r>
            <a:r>
              <a:rPr lang="ru-RU" sz="2000" b="1" u="sng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результаты ВПР</a:t>
            </a:r>
            <a:endParaRPr lang="ru-RU" sz="20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-252413" y="1214438"/>
            <a:ext cx="9642476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endParaRPr lang="ru-RU" sz="3000" b="1" u="sng" kern="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8574" y="760292"/>
            <a:ext cx="9080501" cy="454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400" b="1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2017 год: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</a:rPr>
              <a:t>МБОУ СОШ им. П.А. Столыпина с.Столыпино 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algn="ctr" eaLnBrk="1" hangingPunct="1">
              <a:defRPr/>
            </a:pPr>
            <a:endParaRPr lang="ru-RU" sz="2400" b="1" kern="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sz="2400" b="1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2018 год: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</a:rPr>
              <a:t>МБОУ СОШ с. Маис 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</a:rPr>
              <a:t>МБОУ СОШ им. П.А. Столыпина с.Столыпино </a:t>
            </a:r>
            <a:endParaRPr lang="ru-RU" sz="2400" b="1" kern="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ru-RU" sz="2400" b="1" kern="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sz="2400" b="1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2019 год:</a:t>
            </a: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 -</a:t>
            </a:r>
            <a:endParaRPr lang="ru-RU" sz="2400" b="1" kern="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ru-RU" sz="2400" b="1" kern="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400" b="1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2020 год</a:t>
            </a:r>
            <a:r>
              <a:rPr lang="ru-RU" sz="2400" b="1" u="sng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algn="ctr" eaLnBrk="1" hangingPunct="1">
              <a:defRPr/>
            </a:pPr>
            <a:r>
              <a:rPr lang="ru-RU" sz="2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7" name="Рисунок 6" descr="Верхний колонтитул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РЦОИ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58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534467"/>
            <a:ext cx="833755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Выбор общеобразовательных предметов (%)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342900" y="1625600"/>
          <a:ext cx="84709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72930" y="6143644"/>
            <a:ext cx="4871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/>
                </a:solidFill>
                <a:latin typeface="Calibri Light"/>
              </a:rPr>
              <a:t>Всего участников ЕГЭ - </a:t>
            </a:r>
            <a:r>
              <a:rPr lang="ru-RU" sz="3200" dirty="0" smtClean="0">
                <a:solidFill>
                  <a:prstClr val="black"/>
                </a:solidFill>
                <a:latin typeface="Calibri Light"/>
              </a:rPr>
              <a:t>98</a:t>
            </a:r>
            <a:endParaRPr lang="ru-RU" sz="32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999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dirty="0" smtClean="0">
                <a:solidFill>
                  <a:prstClr val="black"/>
                </a:solidFill>
                <a:latin typeface="Calibri Light"/>
              </a:rPr>
              <a:t>Никольский -</a:t>
            </a:r>
            <a:r>
              <a:rPr lang="ru-RU" sz="4400" dirty="0" smtClean="0">
                <a:solidFill>
                  <a:prstClr val="black"/>
                </a:solidFill>
                <a:latin typeface="Calibri Light"/>
              </a:rPr>
              <a:t> ЕГЭ 20</a:t>
            </a:r>
            <a:r>
              <a:rPr lang="en-US" sz="4400" dirty="0" smtClean="0">
                <a:solidFill>
                  <a:prstClr val="black"/>
                </a:solidFill>
                <a:latin typeface="Calibri Light"/>
              </a:rPr>
              <a:t>20</a:t>
            </a:r>
            <a:endParaRPr lang="ru-RU" sz="4400" dirty="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60846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6" name="Рисунок 5" descr="Верхний колонтитул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РЦОИ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58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5344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Средний тестовый балл по общеобразовательным предметам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465667" y="1854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999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dirty="0">
                <a:solidFill>
                  <a:prstClr val="black"/>
                </a:solidFill>
                <a:latin typeface="Calibri Light"/>
              </a:rPr>
              <a:t>Никольский - </a:t>
            </a:r>
            <a:r>
              <a:rPr lang="ru-RU" sz="4400" dirty="0" smtClean="0">
                <a:solidFill>
                  <a:prstClr val="black"/>
                </a:solidFill>
                <a:latin typeface="Calibri Light"/>
              </a:rPr>
              <a:t>ЕГЭ 20</a:t>
            </a:r>
            <a:r>
              <a:rPr lang="en-US" sz="4400" dirty="0" smtClean="0">
                <a:solidFill>
                  <a:prstClr val="black"/>
                </a:solidFill>
                <a:latin typeface="Calibri Light"/>
              </a:rPr>
              <a:t>20</a:t>
            </a:r>
            <a:endParaRPr lang="ru-RU" sz="4400" dirty="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23338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6" name="Рисунок 5" descr="Верхний колонтитул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РЦОИ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58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53446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Динамика результатов по обязательным предметам (средний балл)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571472" y="19288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999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dirty="0">
                <a:solidFill>
                  <a:prstClr val="black"/>
                </a:solidFill>
                <a:latin typeface="Calibri Light"/>
              </a:rPr>
              <a:t>Никольский - </a:t>
            </a:r>
            <a:r>
              <a:rPr lang="ru-RU" sz="4400" dirty="0" smtClean="0">
                <a:solidFill>
                  <a:prstClr val="black"/>
                </a:solidFill>
                <a:latin typeface="Calibri Light"/>
              </a:rPr>
              <a:t>ЕГЭ 2018 – 20</a:t>
            </a:r>
            <a:r>
              <a:rPr lang="en-US" sz="4400" dirty="0" smtClean="0">
                <a:solidFill>
                  <a:prstClr val="black"/>
                </a:solidFill>
                <a:latin typeface="Calibri Light"/>
              </a:rPr>
              <a:t>20</a:t>
            </a:r>
            <a:endParaRPr lang="ru-RU" sz="4400" dirty="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580440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7" name="Рисунок 6" descr="Верхний колонтитул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РЦОИ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58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7" y="66993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Динамика результатов по обязательным предметам 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(</a:t>
            </a:r>
            <a:r>
              <a:rPr lang="en-US" sz="2000" b="1" dirty="0" smtClean="0">
                <a:latin typeface="+mn-lt"/>
              </a:rPr>
              <a:t>%</a:t>
            </a:r>
            <a:r>
              <a:rPr lang="ru-RU" sz="2000" b="1" dirty="0" smtClean="0">
                <a:latin typeface="+mn-lt"/>
              </a:rPr>
              <a:t> не преодолевших порог)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431772" y="1828800"/>
          <a:ext cx="8229600" cy="4762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999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dirty="0">
                <a:solidFill>
                  <a:prstClr val="black"/>
                </a:solidFill>
                <a:latin typeface="Calibri Light"/>
              </a:rPr>
              <a:t>Никольский - </a:t>
            </a:r>
            <a:r>
              <a:rPr lang="ru-RU" sz="4400" dirty="0" smtClean="0">
                <a:solidFill>
                  <a:prstClr val="black"/>
                </a:solidFill>
                <a:latin typeface="Calibri Light"/>
              </a:rPr>
              <a:t>ЕГЭ 2018 – 20</a:t>
            </a:r>
            <a:r>
              <a:rPr lang="en-US" sz="4400" dirty="0" smtClean="0">
                <a:solidFill>
                  <a:prstClr val="black"/>
                </a:solidFill>
                <a:latin typeface="Calibri Light"/>
              </a:rPr>
              <a:t>20</a:t>
            </a:r>
            <a:endParaRPr lang="ru-RU" sz="4400" dirty="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61844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6" name="Рисунок 5" descr="Верхний колонтитул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РЦОИ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58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6993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Динамика результатов по обязательным предметам 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(</a:t>
            </a:r>
            <a:r>
              <a:rPr lang="en-US" sz="2000" b="1" dirty="0" smtClean="0">
                <a:latin typeface="+mn-lt"/>
              </a:rPr>
              <a:t>%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 err="1" smtClean="0">
                <a:latin typeface="+mn-lt"/>
              </a:rPr>
              <a:t>высокобалльных</a:t>
            </a:r>
            <a:r>
              <a:rPr lang="ru-RU" sz="2000" b="1" dirty="0" smtClean="0">
                <a:latin typeface="+mn-lt"/>
              </a:rPr>
              <a:t> работ)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571472" y="19288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999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dirty="0">
                <a:solidFill>
                  <a:prstClr val="black"/>
                </a:solidFill>
                <a:latin typeface="Calibri Light"/>
              </a:rPr>
              <a:t>Никольский - </a:t>
            </a:r>
            <a:r>
              <a:rPr lang="ru-RU" sz="4400" dirty="0" smtClean="0">
                <a:solidFill>
                  <a:prstClr val="black"/>
                </a:solidFill>
                <a:latin typeface="Calibri Light"/>
              </a:rPr>
              <a:t>ЕГЭ 2018 – 20</a:t>
            </a:r>
            <a:r>
              <a:rPr lang="en-US" sz="4400" dirty="0" smtClean="0">
                <a:solidFill>
                  <a:prstClr val="black"/>
                </a:solidFill>
                <a:latin typeface="Calibri Light"/>
              </a:rPr>
              <a:t>20</a:t>
            </a:r>
            <a:endParaRPr lang="ru-RU" sz="4400" dirty="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3224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913" y="404664"/>
            <a:ext cx="9141087" cy="540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17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	</a:t>
            </a:r>
            <a:r>
              <a:rPr lang="ru-RU" sz="1700" b="1" u="sng" dirty="0">
                <a:solidFill>
                  <a:srgbClr val="3333FF"/>
                </a:solidFill>
              </a:rPr>
              <a:t>ВПР в 2020 году в </a:t>
            </a:r>
            <a:r>
              <a:rPr lang="ru-RU" sz="1700" b="1" u="sng" dirty="0" smtClean="0">
                <a:solidFill>
                  <a:srgbClr val="3333FF"/>
                </a:solidFill>
              </a:rPr>
              <a:t>Никольском </a:t>
            </a:r>
            <a:r>
              <a:rPr lang="ru-RU" sz="1700" b="1" u="sng" dirty="0">
                <a:solidFill>
                  <a:srgbClr val="3333FF"/>
                </a:solidFill>
              </a:rPr>
              <a:t>районе</a:t>
            </a:r>
          </a:p>
          <a:p>
            <a:pPr algn="ctr" eaLnBrk="1" hangingPunct="1">
              <a:defRPr/>
            </a:pPr>
            <a:endParaRPr lang="ru-RU" sz="1700" b="1" dirty="0"/>
          </a:p>
          <a:p>
            <a:pPr algn="ctr" eaLnBrk="1" hangingPunct="1">
              <a:defRPr/>
            </a:pPr>
            <a:r>
              <a:rPr lang="ru-RU" sz="1700" b="1" u="sng" dirty="0" smtClean="0">
                <a:solidFill>
                  <a:srgbClr val="FF0000"/>
                </a:solidFill>
              </a:rPr>
              <a:t>1184</a:t>
            </a:r>
            <a:r>
              <a:rPr lang="ru-RU" sz="1700" b="1" dirty="0" smtClean="0">
                <a:solidFill>
                  <a:srgbClr val="FF0000"/>
                </a:solidFill>
              </a:rPr>
              <a:t> школьника</a:t>
            </a:r>
          </a:p>
          <a:p>
            <a:pPr algn="ctr" eaLnBrk="1" hangingPunct="1">
              <a:defRPr/>
            </a:pPr>
            <a:r>
              <a:rPr lang="ru-RU" sz="1700" b="1" dirty="0" smtClean="0">
                <a:solidFill>
                  <a:srgbClr val="FF0000"/>
                </a:solidFill>
              </a:rPr>
              <a:t> </a:t>
            </a:r>
            <a:endParaRPr lang="ru-RU" sz="17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ru-RU" sz="1700" b="1" dirty="0"/>
              <a:t>	</a:t>
            </a:r>
            <a:r>
              <a:rPr lang="ru-RU" sz="1600" b="1" u="sng" dirty="0"/>
              <a:t>4 класс</a:t>
            </a:r>
            <a:r>
              <a:rPr lang="ru-RU" sz="1600" b="1" dirty="0"/>
              <a:t> (5 класс по программе 4 класса) – штатный режим</a:t>
            </a:r>
          </a:p>
          <a:p>
            <a:pPr eaLnBrk="1" hangingPunct="1">
              <a:defRPr/>
            </a:pPr>
            <a:r>
              <a:rPr lang="ru-RU" sz="1600" dirty="0"/>
              <a:t>         Русский язык </a:t>
            </a:r>
            <a:r>
              <a:rPr lang="ru-RU" sz="1600" dirty="0" smtClean="0"/>
              <a:t>(243 </a:t>
            </a:r>
            <a:r>
              <a:rPr lang="ru-RU" sz="1600" dirty="0"/>
              <a:t>чел.), Математика </a:t>
            </a:r>
            <a:r>
              <a:rPr lang="ru-RU" sz="1600" dirty="0" smtClean="0"/>
              <a:t>(247 </a:t>
            </a:r>
            <a:r>
              <a:rPr lang="ru-RU" sz="1600" dirty="0"/>
              <a:t>чел.), Окружающий мир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ru-RU" sz="1600" dirty="0" smtClean="0"/>
              <a:t>247 </a:t>
            </a:r>
            <a:r>
              <a:rPr lang="ru-RU" sz="1600" dirty="0"/>
              <a:t>чел.).</a:t>
            </a:r>
          </a:p>
          <a:p>
            <a:pPr eaLnBrk="1" hangingPunct="1">
              <a:defRPr/>
            </a:pPr>
            <a:r>
              <a:rPr lang="ru-RU" sz="1600" b="1" dirty="0"/>
              <a:t>	</a:t>
            </a:r>
            <a:r>
              <a:rPr lang="ru-RU" sz="1600" b="1" u="sng" dirty="0"/>
              <a:t>5 класс</a:t>
            </a:r>
            <a:r>
              <a:rPr lang="ru-RU" sz="1600" b="1" dirty="0"/>
              <a:t> (6 класс по программе 5 класса) – штатный режим </a:t>
            </a:r>
          </a:p>
          <a:p>
            <a:pPr eaLnBrk="1" hangingPunct="1">
              <a:defRPr/>
            </a:pPr>
            <a:r>
              <a:rPr lang="ru-RU" sz="1600" dirty="0"/>
              <a:t>         Русский Язык </a:t>
            </a:r>
            <a:r>
              <a:rPr lang="ru-RU" sz="1600" dirty="0" smtClean="0"/>
              <a:t>(235 </a:t>
            </a:r>
            <a:r>
              <a:rPr lang="ru-RU" sz="1600" dirty="0"/>
              <a:t>чел.), Математика </a:t>
            </a:r>
            <a:r>
              <a:rPr lang="ru-RU" sz="1600" dirty="0" smtClean="0"/>
              <a:t>(233 </a:t>
            </a:r>
            <a:r>
              <a:rPr lang="ru-RU" sz="1600" dirty="0"/>
              <a:t>чел.), История </a:t>
            </a:r>
            <a:r>
              <a:rPr lang="ru-RU" sz="1600" dirty="0" smtClean="0"/>
              <a:t>(228 </a:t>
            </a:r>
            <a:r>
              <a:rPr lang="ru-RU" sz="1600" dirty="0"/>
              <a:t>чел.), Биология </a:t>
            </a:r>
            <a:r>
              <a:rPr lang="ru-RU" sz="1600" dirty="0" smtClean="0"/>
              <a:t>(239 </a:t>
            </a:r>
            <a:r>
              <a:rPr lang="ru-RU" sz="1600" dirty="0"/>
              <a:t>чел.).</a:t>
            </a:r>
            <a:endParaRPr lang="en-US" sz="1600" dirty="0"/>
          </a:p>
          <a:p>
            <a:pPr eaLnBrk="1" hangingPunct="1">
              <a:defRPr/>
            </a:pPr>
            <a:r>
              <a:rPr lang="en-US" sz="1600" b="1" dirty="0"/>
              <a:t>	</a:t>
            </a:r>
            <a:r>
              <a:rPr lang="ru-RU" sz="1600" b="1" u="sng" dirty="0"/>
              <a:t>6 класс</a:t>
            </a:r>
            <a:r>
              <a:rPr lang="ru-RU" sz="1600" b="1" dirty="0"/>
              <a:t> (7 класс по программе 6 класса)– штатный режим</a:t>
            </a:r>
          </a:p>
          <a:p>
            <a:pPr eaLnBrk="1" hangingPunct="1">
              <a:defRPr/>
            </a:pPr>
            <a:r>
              <a:rPr lang="ru-RU" sz="1600" dirty="0"/>
              <a:t>         Русский Язык </a:t>
            </a:r>
            <a:r>
              <a:rPr lang="ru-RU" sz="1600" dirty="0" smtClean="0"/>
              <a:t>(243 </a:t>
            </a:r>
            <a:r>
              <a:rPr lang="ru-RU" sz="1600" dirty="0"/>
              <a:t>чел.), Математика </a:t>
            </a:r>
            <a:r>
              <a:rPr lang="ru-RU" sz="1600" dirty="0" smtClean="0"/>
              <a:t>(249 </a:t>
            </a:r>
            <a:r>
              <a:rPr lang="ru-RU" sz="1600" dirty="0"/>
              <a:t>чел.), История </a:t>
            </a:r>
            <a:r>
              <a:rPr lang="ru-RU" sz="1600" dirty="0" smtClean="0"/>
              <a:t>(247 </a:t>
            </a:r>
            <a:r>
              <a:rPr lang="ru-RU" sz="1600" dirty="0"/>
              <a:t>чел.), Биология </a:t>
            </a:r>
            <a:r>
              <a:rPr lang="ru-RU" sz="1600" dirty="0" smtClean="0"/>
              <a:t>(256 </a:t>
            </a:r>
            <a:r>
              <a:rPr lang="ru-RU" sz="1600" dirty="0"/>
              <a:t>чел.), География </a:t>
            </a:r>
            <a:r>
              <a:rPr lang="ru-RU" sz="1600" dirty="0" smtClean="0"/>
              <a:t>(239 </a:t>
            </a:r>
            <a:r>
              <a:rPr lang="ru-RU" sz="1600" dirty="0"/>
              <a:t>чел.), Обществознание </a:t>
            </a:r>
            <a:r>
              <a:rPr lang="ru-RU" sz="1600" dirty="0" smtClean="0"/>
              <a:t>(240 </a:t>
            </a:r>
            <a:r>
              <a:rPr lang="ru-RU" sz="1600" dirty="0"/>
              <a:t>чел.).</a:t>
            </a:r>
          </a:p>
          <a:p>
            <a:pPr eaLnBrk="1" hangingPunct="1">
              <a:defRPr/>
            </a:pPr>
            <a:r>
              <a:rPr lang="ru-RU" sz="1600" b="1" dirty="0"/>
              <a:t>	</a:t>
            </a:r>
            <a:r>
              <a:rPr lang="ru-RU" sz="1600" b="1" u="sng" dirty="0"/>
              <a:t>7 класс </a:t>
            </a:r>
            <a:r>
              <a:rPr lang="ru-RU" sz="1600" b="1" dirty="0"/>
              <a:t>(8 класс по программе 7 класса)– штатный режим </a:t>
            </a:r>
          </a:p>
          <a:p>
            <a:pPr eaLnBrk="1" hangingPunct="1">
              <a:defRPr/>
            </a:pPr>
            <a:r>
              <a:rPr lang="ru-RU" sz="1600" dirty="0"/>
              <a:t>         Русский Язык </a:t>
            </a:r>
            <a:r>
              <a:rPr lang="ru-RU" sz="1600" dirty="0" smtClean="0"/>
              <a:t>(233 </a:t>
            </a:r>
            <a:r>
              <a:rPr lang="ru-RU" sz="1600" dirty="0"/>
              <a:t>чел.), Математика </a:t>
            </a:r>
            <a:r>
              <a:rPr lang="ru-RU" sz="1600" dirty="0" smtClean="0"/>
              <a:t>(230 </a:t>
            </a:r>
            <a:r>
              <a:rPr lang="ru-RU" sz="1600" dirty="0"/>
              <a:t>чел.), История </a:t>
            </a:r>
            <a:r>
              <a:rPr lang="ru-RU" sz="1600" dirty="0" smtClean="0"/>
              <a:t>(197 </a:t>
            </a:r>
            <a:r>
              <a:rPr lang="ru-RU" sz="1600" dirty="0"/>
              <a:t>чел.), Биология </a:t>
            </a:r>
            <a:r>
              <a:rPr lang="ru-RU" sz="1600" dirty="0" smtClean="0"/>
              <a:t>(209 </a:t>
            </a:r>
            <a:r>
              <a:rPr lang="ru-RU" sz="1600" dirty="0"/>
              <a:t>чел.), География </a:t>
            </a:r>
            <a:r>
              <a:rPr lang="ru-RU" sz="1600" dirty="0" smtClean="0"/>
              <a:t>(220 </a:t>
            </a:r>
            <a:r>
              <a:rPr lang="ru-RU" sz="1600" dirty="0"/>
              <a:t>чел.), Обществознание </a:t>
            </a:r>
            <a:r>
              <a:rPr lang="ru-RU" sz="1600" dirty="0" smtClean="0"/>
              <a:t>(200 </a:t>
            </a:r>
            <a:r>
              <a:rPr lang="ru-RU" sz="1600" dirty="0"/>
              <a:t>чел.), Английский язык </a:t>
            </a:r>
            <a:r>
              <a:rPr lang="ru-RU" sz="1600" dirty="0" smtClean="0"/>
              <a:t>(166 </a:t>
            </a:r>
            <a:r>
              <a:rPr lang="ru-RU" sz="1600" dirty="0"/>
              <a:t>чел.), Физика </a:t>
            </a:r>
            <a:r>
              <a:rPr lang="ru-RU" sz="1600" dirty="0" smtClean="0"/>
              <a:t>(226 </a:t>
            </a:r>
            <a:r>
              <a:rPr lang="ru-RU" sz="1600" dirty="0"/>
              <a:t>чел.), Французский язык (0 чел.), Немецкий язык </a:t>
            </a:r>
            <a:r>
              <a:rPr lang="ru-RU" sz="1600" dirty="0" smtClean="0"/>
              <a:t>(44 </a:t>
            </a:r>
            <a:r>
              <a:rPr lang="ru-RU" sz="1600" dirty="0"/>
              <a:t>чел.).</a:t>
            </a:r>
            <a:endParaRPr lang="en-US" sz="1600" dirty="0"/>
          </a:p>
          <a:p>
            <a:pPr eaLnBrk="1" hangingPunct="1">
              <a:defRPr/>
            </a:pPr>
            <a:r>
              <a:rPr lang="en-US" sz="1600" b="1" dirty="0"/>
              <a:t>	</a:t>
            </a:r>
            <a:r>
              <a:rPr lang="ru-RU" sz="1600" b="1" u="sng" dirty="0"/>
              <a:t>8 класс</a:t>
            </a:r>
            <a:r>
              <a:rPr lang="ru-RU" sz="1600" b="1" dirty="0"/>
              <a:t> – (9 класс по программе 8 класса) - режим апробации</a:t>
            </a:r>
          </a:p>
          <a:p>
            <a:pPr eaLnBrk="1" hangingPunct="1">
              <a:defRPr/>
            </a:pPr>
            <a:r>
              <a:rPr lang="ru-RU" sz="1600" b="1" dirty="0"/>
              <a:t>         </a:t>
            </a:r>
            <a:r>
              <a:rPr lang="ru-RU" sz="1600" dirty="0"/>
              <a:t>Русский язык </a:t>
            </a:r>
            <a:r>
              <a:rPr lang="ru-RU" sz="1600" dirty="0" smtClean="0"/>
              <a:t>(200 чел</a:t>
            </a:r>
            <a:r>
              <a:rPr lang="ru-RU" sz="1600" dirty="0"/>
              <a:t>.), Математика </a:t>
            </a:r>
            <a:r>
              <a:rPr lang="ru-RU" sz="1600" dirty="0" smtClean="0"/>
              <a:t>(187 </a:t>
            </a:r>
            <a:r>
              <a:rPr lang="ru-RU" sz="1600" dirty="0"/>
              <a:t>чел.), История </a:t>
            </a:r>
            <a:r>
              <a:rPr lang="ru-RU" sz="1600" dirty="0" smtClean="0"/>
              <a:t>(200 </a:t>
            </a:r>
            <a:r>
              <a:rPr lang="ru-RU" sz="1600" dirty="0"/>
              <a:t>чел.), Биология </a:t>
            </a:r>
            <a:r>
              <a:rPr lang="ru-RU" sz="1600" dirty="0" smtClean="0"/>
              <a:t>(201 </a:t>
            </a:r>
            <a:r>
              <a:rPr lang="ru-RU" sz="1600" dirty="0"/>
              <a:t>чел.), География </a:t>
            </a:r>
            <a:r>
              <a:rPr lang="ru-RU" sz="1600" dirty="0" smtClean="0"/>
              <a:t>(205 </a:t>
            </a:r>
            <a:r>
              <a:rPr lang="ru-RU" sz="1600" dirty="0"/>
              <a:t>чел.), Обществознание </a:t>
            </a:r>
            <a:r>
              <a:rPr lang="ru-RU" sz="1600" dirty="0" smtClean="0"/>
              <a:t>(207 </a:t>
            </a:r>
            <a:r>
              <a:rPr lang="ru-RU" sz="1600" dirty="0"/>
              <a:t>чел.), Физика </a:t>
            </a:r>
            <a:r>
              <a:rPr lang="ru-RU" sz="1600" dirty="0" smtClean="0"/>
              <a:t>(209 </a:t>
            </a:r>
            <a:r>
              <a:rPr lang="ru-RU" sz="1600" dirty="0"/>
              <a:t>чел.), Химия </a:t>
            </a:r>
            <a:r>
              <a:rPr lang="ru-RU" sz="1600" dirty="0" smtClean="0"/>
              <a:t>(204 </a:t>
            </a:r>
            <a:r>
              <a:rPr lang="ru-RU" sz="1600" dirty="0"/>
              <a:t>чел.).</a:t>
            </a:r>
            <a:r>
              <a:rPr lang="en-US" sz="1700" b="1" dirty="0"/>
              <a:t>	</a:t>
            </a:r>
            <a:endParaRPr lang="ru-RU" sz="17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7" name="Рисунок 6" descr="Верхний колонтитул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РЦОИ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58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9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Никольский </a:t>
            </a:r>
            <a:r>
              <a:rPr lang="ru-RU" b="1" dirty="0" smtClean="0">
                <a:solidFill>
                  <a:prstClr val="black"/>
                </a:solidFill>
              </a:rPr>
              <a:t>– </a:t>
            </a:r>
            <a:br>
              <a:rPr lang="ru-RU" b="1" dirty="0" smtClean="0">
                <a:solidFill>
                  <a:prstClr val="black"/>
                </a:solidFill>
              </a:rPr>
            </a:br>
            <a:r>
              <a:rPr lang="ru-RU" dirty="0" smtClean="0"/>
              <a:t>Диагностические работы 20</a:t>
            </a:r>
            <a:r>
              <a:rPr lang="en-US" dirty="0" smtClean="0"/>
              <a:t>20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334433" y="1515533"/>
          <a:ext cx="84709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72930" y="6143644"/>
            <a:ext cx="4871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/>
                </a:solidFill>
                <a:latin typeface="Calibri Light"/>
              </a:rPr>
              <a:t>Всего участников </a:t>
            </a:r>
            <a:r>
              <a:rPr lang="ru-RU" sz="3200" dirty="0" smtClean="0">
                <a:solidFill>
                  <a:prstClr val="black"/>
                </a:solidFill>
                <a:latin typeface="Calibri Light"/>
              </a:rPr>
              <a:t>ДР </a:t>
            </a:r>
            <a:r>
              <a:rPr lang="ru-RU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ru-RU" sz="3200" dirty="0" smtClean="0">
                <a:solidFill>
                  <a:prstClr val="black"/>
                </a:solidFill>
                <a:latin typeface="Calibri Light"/>
              </a:rPr>
              <a:t>113</a:t>
            </a:r>
            <a:endParaRPr lang="ru-RU" sz="32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132" y="980695"/>
            <a:ext cx="7941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Выбор общеобразовательных предметов (%)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1454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6" name="Рисунок 5" descr="Верхний колонтитул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РЦОИ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58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8" y="991654"/>
            <a:ext cx="7886700" cy="68474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Процент участников, показавших удовлетворительный результат по учебным предметам</a:t>
            </a:r>
            <a:r>
              <a:rPr lang="en-US" sz="2000" b="1" dirty="0" smtClean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ДР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440267" y="198966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999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dirty="0">
                <a:solidFill>
                  <a:prstClr val="black"/>
                </a:solidFill>
                <a:latin typeface="Calibri Light"/>
              </a:rPr>
              <a:t>Никольский </a:t>
            </a:r>
            <a:r>
              <a:rPr lang="ru-RU" sz="4400" b="1" dirty="0" smtClean="0">
                <a:solidFill>
                  <a:prstClr val="black"/>
                </a:solidFill>
                <a:latin typeface="Calibri Light"/>
              </a:rPr>
              <a:t>–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dirty="0" smtClean="0">
                <a:solidFill>
                  <a:prstClr val="black"/>
                </a:solidFill>
                <a:latin typeface="Calibri Light"/>
              </a:rPr>
              <a:t>Диагностические работы 20</a:t>
            </a:r>
            <a:r>
              <a:rPr lang="en-US" sz="4400" dirty="0" smtClean="0">
                <a:solidFill>
                  <a:prstClr val="black"/>
                </a:solidFill>
                <a:latin typeface="Calibri Light"/>
              </a:rPr>
              <a:t>20</a:t>
            </a:r>
            <a:endParaRPr lang="ru-RU" sz="4400" dirty="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71597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/>
          <p:cNvGrpSpPr/>
          <p:nvPr/>
        </p:nvGrpSpPr>
        <p:grpSpPr>
          <a:xfrm>
            <a:off x="-7620" y="0"/>
            <a:ext cx="9144000" cy="926755"/>
            <a:chOff x="-7620" y="0"/>
            <a:chExt cx="9144000" cy="926755"/>
          </a:xfrm>
        </p:grpSpPr>
        <p:pic>
          <p:nvPicPr>
            <p:cNvPr id="6" name="Рисунок 5" descr="Верхний колонтитул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" y="0"/>
              <a:ext cx="9144000" cy="768979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6203" y="588201"/>
              <a:ext cx="69660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РЦОИ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35291" y="114040"/>
              <a:ext cx="3930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dirty="0" smtClean="0">
                  <a:ln w="10541" cmpd="sng">
                    <a:solidFill>
                      <a:srgbClr val="5B9BD5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5B9BD5">
                          <a:tint val="40000"/>
                          <a:satMod val="250000"/>
                        </a:srgbClr>
                      </a:gs>
                      <a:gs pos="9000">
                        <a:srgbClr val="5B9BD5">
                          <a:tint val="52000"/>
                          <a:satMod val="300000"/>
                        </a:srgbClr>
                      </a:gs>
                      <a:gs pos="50000">
                        <a:srgbClr val="5B9BD5">
                          <a:shade val="20000"/>
                          <a:satMod val="300000"/>
                        </a:srgbClr>
                      </a:gs>
                      <a:gs pos="79000">
                        <a:srgbClr val="5B9BD5">
                          <a:tint val="52000"/>
                          <a:satMod val="300000"/>
                        </a:srgbClr>
                      </a:gs>
                      <a:gs pos="100000">
                        <a:srgbClr val="5B9BD5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/>
                </a:rPr>
                <a:t>58</a:t>
              </a:r>
              <a:endParaRPr lang="ru-RU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endParaRPr>
            </a:p>
          </p:txBody>
        </p:sp>
      </p:grp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482600" y="194733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67266" y="974629"/>
            <a:ext cx="8009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Процент обучающихся, отметки по ДР которых находятся ниже/соответствуют/выше итоговой отметки за курс основной школы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9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Никольский </a:t>
            </a:r>
            <a:r>
              <a:rPr lang="ru-RU" b="1" dirty="0" smtClean="0">
                <a:solidFill>
                  <a:prstClr val="black"/>
                </a:solidFill>
              </a:rPr>
              <a:t>– </a:t>
            </a:r>
            <a:br>
              <a:rPr lang="ru-RU" b="1" dirty="0" smtClean="0">
                <a:solidFill>
                  <a:prstClr val="black"/>
                </a:solidFill>
              </a:rPr>
            </a:br>
            <a:r>
              <a:rPr lang="ru-RU" dirty="0" smtClean="0"/>
              <a:t>Диагностические работы 20</a:t>
            </a:r>
            <a:r>
              <a:rPr lang="en-US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906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107950" y="1052513"/>
            <a:ext cx="89281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ru-RU" altLang="ru-RU" sz="1700" b="1" u="sng" smtClean="0">
              <a:solidFill>
                <a:srgbClr val="3333FF"/>
              </a:solidFill>
            </a:endParaRPr>
          </a:p>
          <a:p>
            <a:pPr eaLnBrk="1" hangingPunct="1"/>
            <a:r>
              <a:rPr lang="en-US" altLang="ru-RU" sz="1700" b="1" smtClean="0">
                <a:solidFill>
                  <a:srgbClr val="000000"/>
                </a:solidFill>
              </a:rPr>
              <a:t>	</a:t>
            </a:r>
            <a:endParaRPr lang="ru-RU" altLang="ru-RU" sz="1700" smtClean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15888"/>
            <a:ext cx="7773987" cy="5048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Результаты 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независимых оценочных процедур,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2019 г.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712788"/>
            <a:ext cx="9007475" cy="604996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u="sng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Региональная контрольная работа по обществознанию, 10 класс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общеобразовательных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 Никольского района: </a:t>
            </a:r>
            <a:r>
              <a:rPr lang="ru-RU" sz="1400" b="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- 9</a:t>
            </a:r>
            <a:endParaRPr lang="ru-RU" sz="1400" b="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(диагностический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состав </a:t>
            </a:r>
            <a:r>
              <a:rPr lang="ru-RU" sz="1400" b="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106</a:t>
            </a:r>
            <a:r>
              <a:rPr lang="ru-RU" sz="1400" b="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чел.)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8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8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8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8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>
              <a:spcBef>
                <a:spcPct val="0"/>
              </a:spcBef>
              <a:buClrTx/>
              <a:tabLst>
                <a:tab pos="271463" algn="l"/>
              </a:tabLst>
              <a:defRPr/>
            </a:pPr>
            <a:endParaRPr lang="ru-RU" sz="1400" u="sng" dirty="0" smtClean="0">
              <a:solidFill>
                <a:srgbClr val="FF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1825" indent="-631825">
              <a:spcBef>
                <a:spcPct val="0"/>
              </a:spcBef>
              <a:buClrTx/>
              <a:tabLst>
                <a:tab pos="271463" algn="l"/>
              </a:tabLst>
              <a:defRPr/>
            </a:pPr>
            <a:r>
              <a:rPr lang="ru-RU" sz="1400" u="sng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Типичные </a:t>
            </a:r>
            <a:r>
              <a:rPr lang="ru-RU" sz="1400" u="sng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затруднения обучающихся вызывают задания, ориентированные </a:t>
            </a:r>
            <a:r>
              <a:rPr lang="ru-RU" sz="1400" u="sng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400" u="sng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проверку:</a:t>
            </a:r>
          </a:p>
          <a:p>
            <a:pPr marL="631825" indent="-631825">
              <a:spcBef>
                <a:spcPct val="0"/>
              </a:spcBef>
              <a:buClrTx/>
              <a:tabLst>
                <a:tab pos="271463" algn="l"/>
              </a:tabLst>
              <a:defRPr/>
            </a:pPr>
            <a:endParaRPr lang="ru-RU" sz="1400" u="sng" dirty="0">
              <a:solidFill>
                <a:srgbClr val="FF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1463" indent="-271463" algn="just">
              <a:spcBef>
                <a:spcPct val="0"/>
              </a:spcBef>
              <a:buClrTx/>
              <a:buFontTx/>
              <a:buChar char="-"/>
              <a:tabLst>
                <a:tab pos="446088" algn="l"/>
              </a:tabLst>
              <a:defRPr/>
            </a:pPr>
            <a:r>
              <a:rPr lang="ru-RU" sz="1400" b="0" dirty="0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умения </a:t>
            </a:r>
            <a:r>
              <a:rPr lang="ru-RU" sz="1400" b="0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анализировать информацию, находить аргументы, подтверждающие вывод;</a:t>
            </a:r>
          </a:p>
          <a:p>
            <a:pPr marL="271463" indent="-271463" algn="just">
              <a:spcBef>
                <a:spcPct val="0"/>
              </a:spcBef>
              <a:buClrTx/>
              <a:buFontTx/>
              <a:buChar char="-"/>
              <a:tabLst>
                <a:tab pos="446088" algn="l"/>
              </a:tabLst>
              <a:defRPr/>
            </a:pPr>
            <a:r>
              <a:rPr lang="ru-RU" sz="1400" b="0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знания особенностей социально-гуманитарного познания;</a:t>
            </a:r>
          </a:p>
          <a:p>
            <a:pPr marL="271463" indent="-271463" algn="just">
              <a:spcBef>
                <a:spcPct val="0"/>
              </a:spcBef>
              <a:buClrTx/>
              <a:buFontTx/>
              <a:buChar char="-"/>
              <a:tabLst>
                <a:tab pos="446088" algn="l"/>
              </a:tabLst>
              <a:defRPr/>
            </a:pPr>
            <a:r>
              <a:rPr lang="ru-RU" sz="1400" b="0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умения соотносить информацию из разных частей текста, сопоставлять основные текстовые компоненты, находить аргументы, подтверждающие вывод.</a:t>
            </a:r>
          </a:p>
        </p:txBody>
      </p:sp>
      <p:graphicFrame>
        <p:nvGraphicFramePr>
          <p:cNvPr id="6149" name="Диаграмма 5"/>
          <p:cNvGraphicFramePr>
            <a:graphicFrameLocks/>
          </p:cNvGraphicFramePr>
          <p:nvPr/>
        </p:nvGraphicFramePr>
        <p:xfrm>
          <a:off x="1857375" y="1793875"/>
          <a:ext cx="5861050" cy="341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Диаграмма" r:id="rId5" imgW="5870957" imgH="3420152" progId="Excel.Chart.8">
                  <p:embed/>
                </p:oleObj>
              </mc:Choice>
              <mc:Fallback>
                <p:oleObj name="Диаграмма" r:id="rId5" imgW="5870957" imgH="342015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1793875"/>
                        <a:ext cx="5861050" cy="341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67441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 txBox="1">
            <a:spLocks noChangeArrowheads="1"/>
          </p:cNvSpPr>
          <p:nvPr/>
        </p:nvSpPr>
        <p:spPr bwMode="auto">
          <a:xfrm>
            <a:off x="71438" y="752475"/>
            <a:ext cx="90011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0" y="0"/>
            <a:ext cx="9151938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000" b="1" u="sng" smtClean="0">
                <a:solidFill>
                  <a:srgbClr val="000099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Региональная контрольная работа по обществознанию, 10 класс</a:t>
            </a:r>
          </a:p>
          <a:p>
            <a:pPr algn="ctr" eaLnBrk="1" hangingPunct="1"/>
            <a:r>
              <a:rPr lang="ru-RU" altLang="ru-RU" sz="2000" b="1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Никольский район</a:t>
            </a:r>
            <a:br>
              <a:rPr lang="ru-RU" altLang="ru-RU" sz="2000" b="1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000" b="1" u="sng" smtClean="0">
                <a:solidFill>
                  <a:srgbClr val="00009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Основные выводы:</a:t>
            </a:r>
            <a:endParaRPr lang="ru-RU" altLang="ru-RU" sz="2400" b="1" u="sng" smtClean="0">
              <a:solidFill>
                <a:srgbClr val="000099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-1588" y="1354138"/>
            <a:ext cx="9144001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eaLnBrk="1" hangingPunct="1"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	</a:t>
            </a:r>
          </a:p>
          <a:p>
            <a:pPr algn="l" eaLnBrk="1" hangingPunct="1">
              <a:defRPr/>
            </a:pPr>
            <a:endParaRPr lang="ru-RU" sz="2400" dirty="0">
              <a:solidFill>
                <a:srgbClr val="000000"/>
              </a:solidFill>
            </a:endParaRPr>
          </a:p>
          <a:p>
            <a:pPr algn="l" eaLnBrk="1" hangingPunct="1"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	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9889" y="1223210"/>
            <a:ext cx="8821043" cy="1677199"/>
          </a:xfrm>
          <a:prstGeom prst="roundRect">
            <a:avLst/>
          </a:prstGeom>
          <a:solidFill>
            <a:srgbClr val="4472C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b="1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По итогам выполнения региональной контрольной работы по обществознанию большинство обучающихся 10 класса общеобразовательных организаций Никольского района получили отметки «хорошо» и «отлично».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9889" y="3024717"/>
            <a:ext cx="8821043" cy="1720379"/>
          </a:xfrm>
          <a:prstGeom prst="roundRect">
            <a:avLst/>
          </a:prstGeom>
          <a:solidFill>
            <a:srgbClr val="4472C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ru-RU" altLang="ru-RU" b="1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Затруднения в освоении ЗУН у обучающихся были выявлены при выполнении предметного так и метапредметного блоков заданий контрольной работы.</a:t>
            </a:r>
            <a:endParaRPr lang="ru-RU" altLang="ru-RU" b="1" smtClean="0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9890" y="4876098"/>
            <a:ext cx="8821043" cy="1820166"/>
          </a:xfrm>
          <a:prstGeom prst="roundRect">
            <a:avLst/>
          </a:prstGeom>
          <a:solidFill>
            <a:srgbClr val="4472C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endParaRPr lang="ru-RU" altLang="ru-RU" b="1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altLang="ru-RU" b="1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В рамках образовательного процесса необходимо уделять больше внимания формированию: умений анализировать информацию, находить аргументы, подтверждающие вывод; знаний особенностей социально-гуманитарного познания; умений соотносить информацию из разных частей текста, сопоставлять основные текстовые компоненты, находить аргументы, подтверждающие вывод.</a:t>
            </a:r>
          </a:p>
          <a:p>
            <a:pPr algn="just"/>
            <a:endParaRPr lang="ru-RU" altLang="ru-RU" b="1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2271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115888"/>
            <a:ext cx="8882063" cy="62071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u="sng" kern="1200" dirty="0">
                <a:effectLst/>
                <a:latin typeface="Verdana" panose="020B0604030504040204" pitchFamily="34" charset="0"/>
              </a:rPr>
              <a:t>Независимая оценка качества образования в школах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/>
            </a:r>
            <a:br>
              <a:rPr lang="ru-RU" sz="1800" u="sng" kern="1200" dirty="0" smtClean="0">
                <a:effectLst/>
                <a:latin typeface="Verdana" panose="020B0604030504040204" pitchFamily="34" charset="0"/>
              </a:rPr>
            </a:b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с 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необъективными результатами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ВПР, 2019 г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.</a:t>
            </a:r>
            <a:endParaRPr lang="ru-RU" sz="2400" dirty="0"/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736600"/>
            <a:ext cx="8882063" cy="6121400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Диагностируемый учебный предмет: </a:t>
            </a:r>
            <a:r>
              <a:rPr lang="ru-RU" altLang="ru-RU" sz="1400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 ОО</a:t>
            </a:r>
            <a:r>
              <a:rPr lang="ru-RU" altLang="ru-RU" sz="12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4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МБОУ СОШ им. П.А. Столыпина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состав, 5 класс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 </a:t>
            </a:r>
            <a:r>
              <a:rPr lang="ru-RU" altLang="ru-RU" sz="14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чел.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состав, 6 класс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 </a:t>
            </a:r>
            <a:r>
              <a:rPr lang="ru-RU" altLang="ru-RU" sz="14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чел.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44" name="Диаграмма 4"/>
          <p:cNvGraphicFramePr>
            <a:graphicFrameLocks/>
          </p:cNvGraphicFramePr>
          <p:nvPr/>
        </p:nvGraphicFramePr>
        <p:xfrm>
          <a:off x="1130300" y="2006600"/>
          <a:ext cx="6883400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Диаграмма" r:id="rId4" imgW="6889077" imgH="2487384" progId="Excel.Chart.8">
                  <p:embed/>
                </p:oleObj>
              </mc:Choice>
              <mc:Fallback>
                <p:oleObj name="Диаграмма" r:id="rId4" imgW="6889077" imgH="248738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006600"/>
                        <a:ext cx="6883400" cy="24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Диаграмма 6"/>
          <p:cNvGraphicFramePr>
            <a:graphicFrameLocks/>
          </p:cNvGraphicFramePr>
          <p:nvPr/>
        </p:nvGraphicFramePr>
        <p:xfrm>
          <a:off x="1065213" y="4314825"/>
          <a:ext cx="6942137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Диаграмма" r:id="rId7" imgW="6950042" imgH="2383743" progId="Excel.Chart.8">
                  <p:embed/>
                </p:oleObj>
              </mc:Choice>
              <mc:Fallback>
                <p:oleObj name="Диаграмма" r:id="rId7" imgW="6950042" imgH="238374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4314825"/>
                        <a:ext cx="6942137" cy="237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916469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0"/>
            <a:ext cx="8882063" cy="1208088"/>
          </a:xfrm>
        </p:spPr>
        <p:txBody>
          <a:bodyPr/>
          <a:lstStyle/>
          <a:p>
            <a:pPr eaLnBrk="1" hangingPunct="1"/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Независимая оценка качества образования в школах </a:t>
            </a:r>
            <a:b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 необъективными результатами ВПР, 2019 г.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им. П.А. Столыпина</a:t>
            </a:r>
            <a:b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Основные выводы:</a:t>
            </a:r>
            <a:endParaRPr lang="ru-RU" altLang="ru-RU" sz="240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950" y="1557338"/>
            <a:ext cx="4376738" cy="2481262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учебный год по математике с отметками по итогам контрольной работы было выявлено: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44,4%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</a:t>
            </a:r>
            <a:r>
              <a:rPr lang="ru-RU" sz="1500" b="1" dirty="0">
                <a:solidFill>
                  <a:srgbClr val="FFFFFF"/>
                </a:solidFill>
              </a:rPr>
              <a:t>44,4%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11,1%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950" y="4160838"/>
            <a:ext cx="4376738" cy="2609850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ВПР по математике с отметками по итогам диагностической контрольной работы было выявлено: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22,2% </a:t>
            </a:r>
            <a:r>
              <a:rPr lang="ru-RU" sz="1500" dirty="0">
                <a:solidFill>
                  <a:srgbClr val="FFFFFF"/>
                </a:solidFill>
              </a:rPr>
              <a:t>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55,6%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22,2% </a:t>
            </a:r>
            <a:r>
              <a:rPr lang="ru-RU" sz="1500" dirty="0">
                <a:solidFill>
                  <a:srgbClr val="FFFFFF"/>
                </a:solidFill>
              </a:rPr>
              <a:t>обучающихся.</a:t>
            </a:r>
          </a:p>
        </p:txBody>
      </p:sp>
      <p:sp>
        <p:nvSpPr>
          <p:cNvPr id="11269" name="Заголовок 1"/>
          <p:cNvSpPr>
            <a:spLocks noGrp="1"/>
          </p:cNvSpPr>
          <p:nvPr>
            <p:ph type="subTitle" idx="1"/>
          </p:nvPr>
        </p:nvSpPr>
        <p:spPr>
          <a:xfrm>
            <a:off x="933450" y="1092200"/>
            <a:ext cx="2725738" cy="622300"/>
          </a:xfrm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(Математика 5 класс)</a:t>
            </a:r>
          </a:p>
        </p:txBody>
      </p:sp>
      <p:sp>
        <p:nvSpPr>
          <p:cNvPr id="11270" name="Заголовок 1"/>
          <p:cNvSpPr txBox="1">
            <a:spLocks/>
          </p:cNvSpPr>
          <p:nvPr/>
        </p:nvSpPr>
        <p:spPr bwMode="auto">
          <a:xfrm>
            <a:off x="5495925" y="1092200"/>
            <a:ext cx="2663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(Математика 6 класс)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67250" y="1557338"/>
            <a:ext cx="4322763" cy="2481262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учебный год по математике с отметками по итогам контрольной работы было выявлено: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 </a:t>
            </a:r>
            <a:r>
              <a:rPr lang="ru-RU" sz="1500" b="1" dirty="0">
                <a:solidFill>
                  <a:srgbClr val="FFFFFF"/>
                </a:solidFill>
              </a:rPr>
              <a:t>0,0%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– </a:t>
            </a:r>
          </a:p>
          <a:p>
            <a:pPr marL="271463" algn="just">
              <a:defRPr/>
            </a:pPr>
            <a:r>
              <a:rPr lang="ru-RU" sz="1500" b="1" dirty="0">
                <a:solidFill>
                  <a:srgbClr val="FFFFFF"/>
                </a:solidFill>
              </a:rPr>
              <a:t>75,0%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– </a:t>
            </a:r>
          </a:p>
          <a:p>
            <a:pPr marL="271463" algn="just">
              <a:defRPr/>
            </a:pPr>
            <a:r>
              <a:rPr lang="ru-RU" sz="1500" b="1" dirty="0">
                <a:solidFill>
                  <a:srgbClr val="FFFFFF"/>
                </a:solidFill>
              </a:rPr>
              <a:t>25,0%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67250" y="4160838"/>
            <a:ext cx="4322763" cy="2609850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ВПР по математике с отметками по итогам диагностической контрольной работы было выявлено: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0,0%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85,7%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14,3%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241135764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639763"/>
            <a:ext cx="7772400" cy="506412"/>
          </a:xfrm>
        </p:spPr>
        <p:txBody>
          <a:bodyPr/>
          <a:lstStyle/>
          <a:p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Независимая оценка качества образования в школах </a:t>
            </a:r>
            <a:b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 необъективными результатами ВПР, 2019 г.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им. П.А. Столыпина 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effectLst/>
              </a:rPr>
              <a:t>Типичные затруднения обучающихся:</a:t>
            </a:r>
            <a:endParaRPr lang="ru-RU" altLang="ru-RU" sz="2000" smtClean="0"/>
          </a:p>
        </p:txBody>
      </p:sp>
      <p:sp>
        <p:nvSpPr>
          <p:cNvPr id="12291" name="Заголовок 1"/>
          <p:cNvSpPr>
            <a:spLocks noGrp="1"/>
          </p:cNvSpPr>
          <p:nvPr>
            <p:ph type="subTitle" idx="1"/>
          </p:nvPr>
        </p:nvSpPr>
        <p:spPr>
          <a:xfrm>
            <a:off x="863600" y="1076325"/>
            <a:ext cx="2725738" cy="622300"/>
          </a:xfrm>
          <a:noFill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(Математика 5 класс)</a:t>
            </a:r>
          </a:p>
        </p:txBody>
      </p:sp>
      <p:sp>
        <p:nvSpPr>
          <p:cNvPr id="12292" name="Заголовок 1"/>
          <p:cNvSpPr txBox="1">
            <a:spLocks/>
          </p:cNvSpPr>
          <p:nvPr/>
        </p:nvSpPr>
        <p:spPr bwMode="auto">
          <a:xfrm>
            <a:off x="5364163" y="1076325"/>
            <a:ext cx="26638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(Математика 6 класс)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1698625"/>
            <a:ext cx="3805238" cy="1150938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сравнивать величины, используя соотношения между ними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463" y="1698625"/>
            <a:ext cx="3740150" cy="11509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решать текстовые задачи на движение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" y="2995613"/>
            <a:ext cx="3805238" cy="1152525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исследовать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и изображать геометрические фигуры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6463" y="2995613"/>
            <a:ext cx="3740150" cy="1152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решать текстовые задачи на проценты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850" y="4292600"/>
            <a:ext cx="3805238" cy="1150938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выполнять действия с многозначными числами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3125" y="4292600"/>
            <a:ext cx="3740150" cy="11509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решать текстовые задачи практического содержания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850" y="5589588"/>
            <a:ext cx="3805238" cy="1152525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решать текстовые задачи, связанные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с повседневной жизнью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6463" y="5589588"/>
            <a:ext cx="3740150" cy="1152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проводить математические рассуждения при решении логических задач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8304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115888"/>
            <a:ext cx="8882063" cy="62071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u="sng" kern="1200" dirty="0">
                <a:effectLst/>
                <a:latin typeface="Verdana" panose="020B0604030504040204" pitchFamily="34" charset="0"/>
              </a:rPr>
              <a:t>Независимая оценка качества образования в школах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/>
            </a:r>
            <a:br>
              <a:rPr lang="ru-RU" sz="1800" u="sng" kern="1200" dirty="0" smtClean="0">
                <a:effectLst/>
                <a:latin typeface="Verdana" panose="020B0604030504040204" pitchFamily="34" charset="0"/>
              </a:rPr>
            </a:b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с 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необъективными результатами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ВПР, 2019 г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.</a:t>
            </a:r>
            <a:endParaRPr lang="ru-RU" sz="2400" dirty="0"/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836613"/>
            <a:ext cx="8882063" cy="5905500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Диагностируемый учебный предмет: </a:t>
            </a:r>
            <a:r>
              <a:rPr lang="ru-RU" altLang="ru-RU" sz="1400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</a:t>
            </a:r>
            <a:endParaRPr lang="ru-RU" altLang="ru-RU" sz="1200" u="sng" smtClean="0">
              <a:solidFill>
                <a:srgbClr val="FF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 ОО</a:t>
            </a:r>
            <a:r>
              <a:rPr lang="ru-RU" altLang="ru-RU" sz="12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4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МБОУ СОШ им. П.А. Столыпина</a:t>
            </a:r>
            <a:endParaRPr lang="ru-RU" altLang="ru-RU" sz="120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состав, 5 класс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14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чел.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состав, 6 класс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14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чел. 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316" name="Диаграмма 4"/>
          <p:cNvGraphicFramePr>
            <a:graphicFrameLocks/>
          </p:cNvGraphicFramePr>
          <p:nvPr/>
        </p:nvGraphicFramePr>
        <p:xfrm>
          <a:off x="920750" y="2009775"/>
          <a:ext cx="6870700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Диаграмма" r:id="rId4" imgW="6876884" imgH="2341067" progId="Excel.Chart.8">
                  <p:embed/>
                </p:oleObj>
              </mc:Choice>
              <mc:Fallback>
                <p:oleObj name="Диаграмма" r:id="rId4" imgW="6876884" imgH="234106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2009775"/>
                        <a:ext cx="6870700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Диаграмма 6"/>
          <p:cNvGraphicFramePr>
            <a:graphicFrameLocks/>
          </p:cNvGraphicFramePr>
          <p:nvPr/>
        </p:nvGraphicFramePr>
        <p:xfrm>
          <a:off x="1065213" y="4098925"/>
          <a:ext cx="6797675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Диаграмма" r:id="rId7" imgW="6803726" imgH="2517866" progId="Excel.Chart.8">
                  <p:embed/>
                </p:oleObj>
              </mc:Choice>
              <mc:Fallback>
                <p:oleObj name="Диаграмма" r:id="rId7" imgW="6803726" imgH="251786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4098925"/>
                        <a:ext cx="6797675" cy="251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004800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679450"/>
            <a:ext cx="8882063" cy="476250"/>
          </a:xfrm>
        </p:spPr>
        <p:txBody>
          <a:bodyPr/>
          <a:lstStyle/>
          <a:p>
            <a:pPr eaLnBrk="1" hangingPunct="1"/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Независимая оценка качества образования в школах </a:t>
            </a:r>
            <a:b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 необъективными результатами ВПР, 2019 г.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им. П.А. Столыпина 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ea typeface="Calibri" panose="020F0502020204030204" pitchFamily="34" charset="0"/>
                <a:cs typeface="Calibri" panose="020F0502020204030204" pitchFamily="34" charset="0"/>
              </a:rPr>
              <a:t>Основные выводы:</a:t>
            </a:r>
            <a:endParaRPr lang="ru-RU" altLang="ru-RU" sz="180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950" y="1628775"/>
            <a:ext cx="4376738" cy="2481263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учебный год по русскому языку с отметками по итогам контрольной работы: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 </a:t>
            </a:r>
            <a:r>
              <a:rPr lang="ru-RU" sz="1500" b="1" dirty="0">
                <a:solidFill>
                  <a:srgbClr val="FFFFFF"/>
                </a:solidFill>
              </a:rPr>
              <a:t>11,1%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77,8% </a:t>
            </a:r>
            <a:r>
              <a:rPr lang="ru-RU" sz="1500" dirty="0">
                <a:solidFill>
                  <a:srgbClr val="FFFFFF"/>
                </a:solidFill>
              </a:rPr>
              <a:t>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– </a:t>
            </a:r>
            <a:r>
              <a:rPr lang="ru-RU" sz="1500" b="1" dirty="0">
                <a:solidFill>
                  <a:srgbClr val="FFFFFF"/>
                </a:solidFill>
              </a:rPr>
              <a:t>11,1%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950" y="4189413"/>
            <a:ext cx="4376738" cy="2609850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ВПР по русскому языку с отметками по итогам диагностической контрольной работы: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11,1% </a:t>
            </a:r>
            <a:r>
              <a:rPr lang="ru-RU" sz="1500" dirty="0">
                <a:solidFill>
                  <a:srgbClr val="FFFFFF"/>
                </a:solidFill>
              </a:rPr>
              <a:t>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77,8%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11,1% </a:t>
            </a:r>
            <a:r>
              <a:rPr lang="ru-RU" sz="1500" dirty="0">
                <a:solidFill>
                  <a:srgbClr val="FFFFFF"/>
                </a:solidFill>
              </a:rPr>
              <a:t>обучающихся.</a:t>
            </a:r>
          </a:p>
        </p:txBody>
      </p:sp>
      <p:sp>
        <p:nvSpPr>
          <p:cNvPr id="14341" name="Заголовок 1"/>
          <p:cNvSpPr>
            <a:spLocks noGrp="1"/>
          </p:cNvSpPr>
          <p:nvPr>
            <p:ph type="subTitle" idx="1"/>
          </p:nvPr>
        </p:nvSpPr>
        <p:spPr>
          <a:xfrm>
            <a:off x="933450" y="1058863"/>
            <a:ext cx="2725738" cy="622300"/>
          </a:xfrm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(Русский язык 5 класс)</a:t>
            </a:r>
          </a:p>
        </p:txBody>
      </p:sp>
      <p:sp>
        <p:nvSpPr>
          <p:cNvPr id="14342" name="Заголовок 1"/>
          <p:cNvSpPr txBox="1">
            <a:spLocks/>
          </p:cNvSpPr>
          <p:nvPr/>
        </p:nvSpPr>
        <p:spPr bwMode="auto">
          <a:xfrm>
            <a:off x="5495925" y="1131888"/>
            <a:ext cx="2663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(Русский язык 6 класс)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65663" y="1628775"/>
            <a:ext cx="4322762" cy="2481263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учебный год по русскому языку с отметками по итогам контрольной работы: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 </a:t>
            </a:r>
            <a:r>
              <a:rPr lang="ru-RU" sz="1500" b="1" dirty="0">
                <a:solidFill>
                  <a:srgbClr val="FFFFFF"/>
                </a:solidFill>
              </a:rPr>
              <a:t>44,4%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– </a:t>
            </a:r>
          </a:p>
          <a:p>
            <a:pPr marL="271463" algn="just">
              <a:defRPr/>
            </a:pPr>
            <a:r>
              <a:rPr lang="ru-RU" sz="1500" b="1" dirty="0">
                <a:solidFill>
                  <a:srgbClr val="FFFFFF"/>
                </a:solidFill>
              </a:rPr>
              <a:t>55,6%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– </a:t>
            </a:r>
          </a:p>
          <a:p>
            <a:pPr marL="271463" algn="just">
              <a:defRPr/>
            </a:pPr>
            <a:r>
              <a:rPr lang="ru-RU" sz="1500" b="1" dirty="0">
                <a:solidFill>
                  <a:srgbClr val="FFFFFF"/>
                </a:solidFill>
              </a:rPr>
              <a:t>0,0%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65663" y="4189413"/>
            <a:ext cx="4322762" cy="2609850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ВПР по русскому языку с отметками по итогам диагностической контрольной работы: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50,0%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– </a:t>
            </a:r>
            <a:r>
              <a:rPr lang="ru-RU" sz="1500" b="1" dirty="0">
                <a:solidFill>
                  <a:srgbClr val="FFFFFF"/>
                </a:solidFill>
              </a:rPr>
              <a:t>50,0%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0,0%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305530019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 txBox="1">
            <a:spLocks noChangeArrowheads="1"/>
          </p:cNvSpPr>
          <p:nvPr/>
        </p:nvSpPr>
        <p:spPr bwMode="auto">
          <a:xfrm>
            <a:off x="71438" y="752475"/>
            <a:ext cx="90011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2244725" y="614363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100" u="sng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4 класс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384425" y="3700463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u="sng" dirty="0" smtClean="0"/>
              <a:t>5 класс</a:t>
            </a:r>
            <a:endParaRPr lang="ru-RU" u="sng" dirty="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169863" y="106363"/>
            <a:ext cx="90011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200" b="1" u="sng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Никольский</a:t>
            </a:r>
            <a:r>
              <a:rPr lang="ru-RU" sz="2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Результаты ВПР-2020</a:t>
            </a:r>
            <a:endParaRPr lang="ru-RU" sz="22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772035"/>
              </p:ext>
            </p:extLst>
          </p:nvPr>
        </p:nvGraphicFramePr>
        <p:xfrm>
          <a:off x="22224" y="943424"/>
          <a:ext cx="89422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05008"/>
              </p:ext>
            </p:extLst>
          </p:nvPr>
        </p:nvGraphicFramePr>
        <p:xfrm>
          <a:off x="-1" y="4114800"/>
          <a:ext cx="90725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884238"/>
            <a:ext cx="7772400" cy="506412"/>
          </a:xfrm>
        </p:spPr>
        <p:txBody>
          <a:bodyPr/>
          <a:lstStyle/>
          <a:p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Независимая оценка качества образования в школах </a:t>
            </a:r>
            <a:b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 необъективными результатами ВПР, 2019 г.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им. П.А. Столыпина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effectLst/>
              </a:rPr>
              <a:t>Типичные затруднения обучающихся:</a:t>
            </a:r>
            <a:endParaRPr lang="ru-RU" altLang="ru-RU" sz="2000" smtClean="0"/>
          </a:p>
        </p:txBody>
      </p:sp>
      <p:sp>
        <p:nvSpPr>
          <p:cNvPr id="15363" name="Заголовок 1"/>
          <p:cNvSpPr>
            <a:spLocks noGrp="1"/>
          </p:cNvSpPr>
          <p:nvPr>
            <p:ph type="subTitle" idx="1"/>
          </p:nvPr>
        </p:nvSpPr>
        <p:spPr>
          <a:xfrm>
            <a:off x="915988" y="1331913"/>
            <a:ext cx="2725737" cy="622300"/>
          </a:xfrm>
          <a:noFill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(Русский язык 5 класс)</a:t>
            </a:r>
          </a:p>
        </p:txBody>
      </p:sp>
      <p:sp>
        <p:nvSpPr>
          <p:cNvPr id="15364" name="Заголовок 1"/>
          <p:cNvSpPr txBox="1">
            <a:spLocks/>
          </p:cNvSpPr>
          <p:nvPr/>
        </p:nvSpPr>
        <p:spPr bwMode="auto">
          <a:xfrm>
            <a:off x="5541963" y="1349375"/>
            <a:ext cx="2663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(Русский язык 6 класс)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2738" y="1917700"/>
            <a:ext cx="3805237" cy="1150938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понимать и выделять основную мысль текста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3800" y="1912938"/>
            <a:ext cx="3740150" cy="1150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выполнять фонетический разбор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" y="3143250"/>
            <a:ext cx="3805238" cy="1152525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правильно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задать вопрос по тексту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3800" y="3140075"/>
            <a:ext cx="3740150" cy="1152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выполнять морфемный разбор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850" y="4365625"/>
            <a:ext cx="3805238" cy="1150938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выделять  морфологические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признаки одной из форм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3800" y="4365625"/>
            <a:ext cx="3740150" cy="11509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распознавать и группировать части речи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850" y="5589588"/>
            <a:ext cx="3805238" cy="1152525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Соблюдение орфографических норм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3800" y="5589588"/>
            <a:ext cx="3740150" cy="1152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определять отсутствующие в указанном предложении изученные части речи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1746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115888"/>
            <a:ext cx="8882063" cy="62071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u="sng" kern="1200" dirty="0">
                <a:effectLst/>
                <a:latin typeface="Verdana" panose="020B0604030504040204" pitchFamily="34" charset="0"/>
              </a:rPr>
              <a:t>Независимая оценка качества образования в школах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/>
            </a:r>
            <a:br>
              <a:rPr lang="ru-RU" sz="1800" u="sng" kern="1200" dirty="0" smtClean="0">
                <a:effectLst/>
                <a:latin typeface="Verdana" panose="020B0604030504040204" pitchFamily="34" charset="0"/>
              </a:rPr>
            </a:b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с 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необъективными результатами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ВПР, 2019 г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.</a:t>
            </a:r>
            <a:endParaRPr lang="ru-RU" sz="2400" dirty="0"/>
          </a:p>
        </p:txBody>
      </p:sp>
      <p:sp>
        <p:nvSpPr>
          <p:cNvPr id="163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760413"/>
            <a:ext cx="8882063" cy="5905500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Диагностируемый учебный предмет: </a:t>
            </a:r>
            <a:r>
              <a:rPr lang="ru-RU" altLang="ru-RU" sz="1400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</a:t>
            </a:r>
            <a:endParaRPr lang="ru-RU" altLang="ru-RU" sz="1200" u="sng" smtClean="0">
              <a:solidFill>
                <a:srgbClr val="FF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 ОО</a:t>
            </a:r>
            <a:r>
              <a:rPr lang="ru-RU" altLang="ru-RU" sz="12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4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МБОУ СОШ №1 им. Б.А. Прозорова</a:t>
            </a:r>
            <a:endParaRPr lang="ru-RU" altLang="ru-RU" sz="120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состав, 5 класс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14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 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чел.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состав, 6 класс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14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76 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чел.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388" name="Диаграмма 4"/>
          <p:cNvGraphicFramePr>
            <a:graphicFrameLocks/>
          </p:cNvGraphicFramePr>
          <p:nvPr/>
        </p:nvGraphicFramePr>
        <p:xfrm>
          <a:off x="1065213" y="2009775"/>
          <a:ext cx="7229475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" name="Диаграмма" r:id="rId4" imgW="7236579" imgH="2627604" progId="Excel.Chart.8">
                  <p:embed/>
                </p:oleObj>
              </mc:Choice>
              <mc:Fallback>
                <p:oleObj name="Диаграмма" r:id="rId4" imgW="7236579" imgH="262760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2009775"/>
                        <a:ext cx="7229475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Диаграмма 6"/>
          <p:cNvGraphicFramePr>
            <a:graphicFrameLocks/>
          </p:cNvGraphicFramePr>
          <p:nvPr/>
        </p:nvGraphicFramePr>
        <p:xfrm>
          <a:off x="633413" y="4386263"/>
          <a:ext cx="7734300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Диаграмма" r:id="rId7" imgW="7742591" imgH="2414225" progId="Excel.Chart.8">
                  <p:embed/>
                </p:oleObj>
              </mc:Choice>
              <mc:Fallback>
                <p:oleObj name="Диаграмма" r:id="rId7" imgW="7742591" imgH="241422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4386263"/>
                        <a:ext cx="7734300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474842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0"/>
            <a:ext cx="8882063" cy="1208088"/>
          </a:xfrm>
        </p:spPr>
        <p:txBody>
          <a:bodyPr/>
          <a:lstStyle/>
          <a:p>
            <a:pPr eaLnBrk="1" hangingPunct="1"/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Независимая оценка качества образования в школах </a:t>
            </a:r>
            <a:b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 необъективными результатами ВПР, 2019 г.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№1 им. Б.А. Прозорова</a:t>
            </a:r>
            <a:b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Основные выводы:</a:t>
            </a:r>
            <a:endParaRPr lang="ru-RU" altLang="ru-RU" sz="240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950" y="1557338"/>
            <a:ext cx="4376738" cy="2481262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учебный год по математике с отметками по итогам контрольной работы было выявлено: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28,3%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</a:t>
            </a:r>
            <a:r>
              <a:rPr lang="ru-RU" sz="1500" b="1" dirty="0">
                <a:solidFill>
                  <a:srgbClr val="FFFFFF"/>
                </a:solidFill>
              </a:rPr>
              <a:t>46,7%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25,0%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950" y="4160838"/>
            <a:ext cx="4376738" cy="2609850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ВПР по математике с отметками по итогам диагностической контрольной работы было выявлено: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20,0% </a:t>
            </a:r>
            <a:r>
              <a:rPr lang="ru-RU" sz="1500" dirty="0">
                <a:solidFill>
                  <a:srgbClr val="FFFFFF"/>
                </a:solidFill>
              </a:rPr>
              <a:t>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46,0%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34,0% </a:t>
            </a:r>
            <a:r>
              <a:rPr lang="ru-RU" sz="1500" dirty="0">
                <a:solidFill>
                  <a:srgbClr val="FFFFFF"/>
                </a:solidFill>
              </a:rPr>
              <a:t>обучающихся.</a:t>
            </a:r>
          </a:p>
        </p:txBody>
      </p:sp>
      <p:sp>
        <p:nvSpPr>
          <p:cNvPr id="17413" name="Заголовок 1"/>
          <p:cNvSpPr>
            <a:spLocks noGrp="1"/>
          </p:cNvSpPr>
          <p:nvPr>
            <p:ph type="subTitle" idx="1"/>
          </p:nvPr>
        </p:nvSpPr>
        <p:spPr>
          <a:xfrm>
            <a:off x="933450" y="1092200"/>
            <a:ext cx="2725738" cy="622300"/>
          </a:xfrm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(Математика 5 класс)</a:t>
            </a:r>
          </a:p>
        </p:txBody>
      </p:sp>
      <p:sp>
        <p:nvSpPr>
          <p:cNvPr id="17414" name="Заголовок 1"/>
          <p:cNvSpPr txBox="1">
            <a:spLocks/>
          </p:cNvSpPr>
          <p:nvPr/>
        </p:nvSpPr>
        <p:spPr bwMode="auto">
          <a:xfrm>
            <a:off x="5495925" y="1092200"/>
            <a:ext cx="2663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(Математика 6 класс)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67250" y="1557338"/>
            <a:ext cx="4322763" cy="2481262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учебный год по математике с отметками по итогам контрольной работы было выявлено: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 </a:t>
            </a:r>
            <a:r>
              <a:rPr lang="ru-RU" sz="1500" b="1" dirty="0">
                <a:solidFill>
                  <a:srgbClr val="FFFFFF"/>
                </a:solidFill>
              </a:rPr>
              <a:t>3,0%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– </a:t>
            </a:r>
          </a:p>
          <a:p>
            <a:pPr marL="271463" algn="just">
              <a:defRPr/>
            </a:pPr>
            <a:r>
              <a:rPr lang="ru-RU" sz="1500" b="1" dirty="0">
                <a:solidFill>
                  <a:srgbClr val="FFFFFF"/>
                </a:solidFill>
              </a:rPr>
              <a:t>49,3%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– </a:t>
            </a:r>
          </a:p>
          <a:p>
            <a:pPr marL="271463" algn="just">
              <a:defRPr/>
            </a:pPr>
            <a:r>
              <a:rPr lang="ru-RU" sz="1500" b="1" dirty="0">
                <a:solidFill>
                  <a:srgbClr val="FFFFFF"/>
                </a:solidFill>
              </a:rPr>
              <a:t>47,8%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67250" y="4160838"/>
            <a:ext cx="4322763" cy="2609850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ВПР по математике с отметками по итогам диагностической контрольной работы было выявлено: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30,0%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51,7%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18,4%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216123528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639763"/>
            <a:ext cx="7772400" cy="506412"/>
          </a:xfrm>
        </p:spPr>
        <p:txBody>
          <a:bodyPr/>
          <a:lstStyle/>
          <a:p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Независимая оценка качества образования в школах </a:t>
            </a:r>
            <a:b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 необъективными результатами ВПР, 2019 г.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№1 им. Б.А. Прозорова</a:t>
            </a:r>
            <a:b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effectLst/>
              </a:rPr>
              <a:t>Типичные затруднения обучающихся:</a:t>
            </a:r>
            <a:endParaRPr lang="ru-RU" altLang="ru-RU" sz="2000" smtClean="0"/>
          </a:p>
        </p:txBody>
      </p:sp>
      <p:sp>
        <p:nvSpPr>
          <p:cNvPr id="18435" name="Заголовок 1"/>
          <p:cNvSpPr>
            <a:spLocks noGrp="1"/>
          </p:cNvSpPr>
          <p:nvPr>
            <p:ph type="subTitle" idx="1"/>
          </p:nvPr>
        </p:nvSpPr>
        <p:spPr>
          <a:xfrm>
            <a:off x="863600" y="1076325"/>
            <a:ext cx="2725738" cy="622300"/>
          </a:xfrm>
          <a:noFill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(Математика 5 класс)</a:t>
            </a:r>
          </a:p>
        </p:txBody>
      </p:sp>
      <p:sp>
        <p:nvSpPr>
          <p:cNvPr id="18436" name="Заголовок 1"/>
          <p:cNvSpPr txBox="1">
            <a:spLocks/>
          </p:cNvSpPr>
          <p:nvPr/>
        </p:nvSpPr>
        <p:spPr bwMode="auto">
          <a:xfrm>
            <a:off x="5364163" y="1076325"/>
            <a:ext cx="26638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(Математика 6 класс)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1698625"/>
            <a:ext cx="3805238" cy="1150938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сравнивать величины, используя соотношения между ними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463" y="1698625"/>
            <a:ext cx="3740150" cy="11509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решать текстовые задачи на движение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" y="2995613"/>
            <a:ext cx="3805238" cy="1152525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исследовать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и изображать геометрические фигуры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6463" y="2995613"/>
            <a:ext cx="3740150" cy="1152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решать текстовые задачи практического содержания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850" y="4292600"/>
            <a:ext cx="3805238" cy="1150938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выполнять действия с многозначными числами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3125" y="4292600"/>
            <a:ext cx="3740150" cy="11509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проводить математические рассуждения при решении логических задач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850" y="5589588"/>
            <a:ext cx="3805238" cy="1152525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решать текстовые задачи в 3-4 действия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6463" y="5589588"/>
            <a:ext cx="3740150" cy="1152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решать задачи на нахождение части числа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и числа по его части</a:t>
            </a:r>
          </a:p>
        </p:txBody>
      </p:sp>
    </p:spTree>
    <p:extLst>
      <p:ext uri="{BB962C8B-B14F-4D97-AF65-F5344CB8AC3E}">
        <p14:creationId xmlns:p14="http://schemas.microsoft.com/office/powerpoint/2010/main" val="9392357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115888"/>
            <a:ext cx="8882063" cy="62071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u="sng" kern="1200" dirty="0">
                <a:effectLst/>
                <a:latin typeface="Verdana" panose="020B0604030504040204" pitchFamily="34" charset="0"/>
              </a:rPr>
              <a:t>Независимая оценка качества образования в школах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/>
            </a:r>
            <a:br>
              <a:rPr lang="ru-RU" sz="1800" u="sng" kern="1200" dirty="0" smtClean="0">
                <a:effectLst/>
                <a:latin typeface="Verdana" panose="020B0604030504040204" pitchFamily="34" charset="0"/>
              </a:rPr>
            </a:b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с 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необъективными результатами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ВПР, 2019 г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.</a:t>
            </a:r>
            <a:endParaRPr lang="ru-RU" sz="2400" dirty="0"/>
          </a:p>
        </p:txBody>
      </p:sp>
      <p:sp>
        <p:nvSpPr>
          <p:cNvPr id="1945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750888"/>
            <a:ext cx="8882063" cy="5905500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Диагностируемый учебный предмет: </a:t>
            </a:r>
            <a:r>
              <a:rPr lang="ru-RU" altLang="ru-RU" sz="1400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</a:t>
            </a:r>
            <a:endParaRPr lang="ru-RU" altLang="ru-RU" sz="1200" u="sng" smtClean="0">
              <a:solidFill>
                <a:srgbClr val="FF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 ОО</a:t>
            </a:r>
            <a:r>
              <a:rPr lang="ru-RU" altLang="ru-RU" sz="12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4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МБОУ СОШ №1 им. Б.А. Прозорова</a:t>
            </a:r>
            <a:endParaRPr lang="ru-RU" altLang="ru-RU" sz="120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состав, 5 класс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 </a:t>
            </a:r>
            <a:r>
              <a:rPr lang="ru-RU" altLang="ru-RU" sz="14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 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чел.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состав, 6 класс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14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69 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чел.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460" name="Диаграмма 4"/>
          <p:cNvGraphicFramePr>
            <a:graphicFrameLocks/>
          </p:cNvGraphicFramePr>
          <p:nvPr/>
        </p:nvGraphicFramePr>
        <p:xfrm>
          <a:off x="1281113" y="2154238"/>
          <a:ext cx="6510337" cy="240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Диаграмма" r:id="rId4" imgW="6517189" imgH="2414225" progId="Excel.Chart.8">
                  <p:embed/>
                </p:oleObj>
              </mc:Choice>
              <mc:Fallback>
                <p:oleObj name="Диаграмма" r:id="rId4" imgW="6517189" imgH="241422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2154238"/>
                        <a:ext cx="6510337" cy="240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Диаграмма 6"/>
          <p:cNvGraphicFramePr>
            <a:graphicFrameLocks/>
          </p:cNvGraphicFramePr>
          <p:nvPr/>
        </p:nvGraphicFramePr>
        <p:xfrm>
          <a:off x="1281113" y="4265613"/>
          <a:ext cx="6726237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Диаграмма" r:id="rId7" imgW="6730567" imgH="2462997" progId="Excel.Chart.8">
                  <p:embed/>
                </p:oleObj>
              </mc:Choice>
              <mc:Fallback>
                <p:oleObj name="Диаграмма" r:id="rId7" imgW="6730567" imgH="246299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4265613"/>
                        <a:ext cx="6726237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59273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679450"/>
            <a:ext cx="8882063" cy="476250"/>
          </a:xfrm>
        </p:spPr>
        <p:txBody>
          <a:bodyPr/>
          <a:lstStyle/>
          <a:p>
            <a:pPr eaLnBrk="1" hangingPunct="1"/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Независимая оценка качества образования в школах </a:t>
            </a:r>
            <a:b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 необъективными результатами ВПР, 2019 г.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№1 им. Б.А. Прозорова</a:t>
            </a:r>
            <a:b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ea typeface="Calibri" panose="020F0502020204030204" pitchFamily="34" charset="0"/>
                <a:cs typeface="Calibri" panose="020F0502020204030204" pitchFamily="34" charset="0"/>
              </a:rPr>
              <a:t>Основные выводы:</a:t>
            </a:r>
            <a:endParaRPr lang="ru-RU" altLang="ru-RU" sz="180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950" y="1628775"/>
            <a:ext cx="4376738" cy="2481263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учебный год по русскому языку с отметками по итогам контрольной работы: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 </a:t>
            </a:r>
            <a:r>
              <a:rPr lang="ru-RU" sz="1500" b="1" dirty="0">
                <a:solidFill>
                  <a:srgbClr val="FFFFFF"/>
                </a:solidFill>
              </a:rPr>
              <a:t>4,8%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58,1% </a:t>
            </a:r>
            <a:r>
              <a:rPr lang="ru-RU" sz="1500" dirty="0">
                <a:solidFill>
                  <a:srgbClr val="FFFFFF"/>
                </a:solidFill>
              </a:rPr>
              <a:t>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– </a:t>
            </a:r>
            <a:r>
              <a:rPr lang="ru-RU" sz="1500" b="1" dirty="0">
                <a:solidFill>
                  <a:srgbClr val="FFFFFF"/>
                </a:solidFill>
              </a:rPr>
              <a:t>37,1%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950" y="4189413"/>
            <a:ext cx="4376738" cy="2609850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ВПР по русскому языку с отметками по итогам диагностической контрольной работы: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1,8% </a:t>
            </a:r>
            <a:r>
              <a:rPr lang="ru-RU" sz="1500" dirty="0">
                <a:solidFill>
                  <a:srgbClr val="FFFFFF"/>
                </a:solidFill>
              </a:rPr>
              <a:t>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51,8%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46,4% </a:t>
            </a:r>
            <a:r>
              <a:rPr lang="ru-RU" sz="1500" dirty="0">
                <a:solidFill>
                  <a:srgbClr val="FFFFFF"/>
                </a:solidFill>
              </a:rPr>
              <a:t>обучающихся.</a:t>
            </a:r>
          </a:p>
        </p:txBody>
      </p:sp>
      <p:sp>
        <p:nvSpPr>
          <p:cNvPr id="20485" name="Заголовок 1"/>
          <p:cNvSpPr>
            <a:spLocks noGrp="1"/>
          </p:cNvSpPr>
          <p:nvPr>
            <p:ph type="subTitle" idx="1"/>
          </p:nvPr>
        </p:nvSpPr>
        <p:spPr>
          <a:xfrm>
            <a:off x="933450" y="1058863"/>
            <a:ext cx="2725738" cy="622300"/>
          </a:xfrm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(Русский язык 5 класс)</a:t>
            </a:r>
          </a:p>
        </p:txBody>
      </p:sp>
      <p:sp>
        <p:nvSpPr>
          <p:cNvPr id="20486" name="Заголовок 1"/>
          <p:cNvSpPr txBox="1">
            <a:spLocks/>
          </p:cNvSpPr>
          <p:nvPr/>
        </p:nvSpPr>
        <p:spPr bwMode="auto">
          <a:xfrm>
            <a:off x="5495925" y="1131888"/>
            <a:ext cx="2663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(Русский язык 6 класс)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65663" y="1628775"/>
            <a:ext cx="4322762" cy="2481263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учебный год по русскому языку с отметками по итогам контрольной работы: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 </a:t>
            </a:r>
            <a:r>
              <a:rPr lang="ru-RU" sz="1500" b="1" dirty="0">
                <a:solidFill>
                  <a:srgbClr val="FFFFFF"/>
                </a:solidFill>
              </a:rPr>
              <a:t>0,0%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– </a:t>
            </a:r>
          </a:p>
          <a:p>
            <a:pPr marL="271463" algn="just">
              <a:defRPr/>
            </a:pPr>
            <a:r>
              <a:rPr lang="ru-RU" sz="1500" b="1" dirty="0">
                <a:solidFill>
                  <a:srgbClr val="FFFFFF"/>
                </a:solidFill>
              </a:rPr>
              <a:t>56,5%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– </a:t>
            </a:r>
          </a:p>
          <a:p>
            <a:pPr marL="271463" algn="just">
              <a:defRPr/>
            </a:pPr>
            <a:r>
              <a:rPr lang="ru-RU" sz="1500" b="1" dirty="0">
                <a:solidFill>
                  <a:srgbClr val="FFFFFF"/>
                </a:solidFill>
              </a:rPr>
              <a:t>43,4%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65663" y="4189413"/>
            <a:ext cx="4322762" cy="2609850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ВПР по русскому языку с отметками по итогам диагностической контрольной работы: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7,6%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78,8%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13,5%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9298142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884238"/>
            <a:ext cx="7772400" cy="506412"/>
          </a:xfrm>
        </p:spPr>
        <p:txBody>
          <a:bodyPr/>
          <a:lstStyle/>
          <a:p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Независимая оценка качества образования в школах </a:t>
            </a:r>
            <a:b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 необъективными результатами ВПР, 2019 г.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№1 им. Б.А. Прозорова</a:t>
            </a:r>
            <a:b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effectLst/>
              </a:rPr>
              <a:t>Типичные затруднения обучающихся:</a:t>
            </a:r>
            <a:endParaRPr lang="ru-RU" altLang="ru-RU" sz="2000" smtClean="0"/>
          </a:p>
        </p:txBody>
      </p:sp>
      <p:sp>
        <p:nvSpPr>
          <p:cNvPr id="21507" name="Заголовок 1"/>
          <p:cNvSpPr>
            <a:spLocks noGrp="1"/>
          </p:cNvSpPr>
          <p:nvPr>
            <p:ph type="subTitle" idx="1"/>
          </p:nvPr>
        </p:nvSpPr>
        <p:spPr>
          <a:xfrm>
            <a:off x="915988" y="1331913"/>
            <a:ext cx="2725737" cy="622300"/>
          </a:xfrm>
          <a:noFill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(Русский язык 5 класс)</a:t>
            </a:r>
          </a:p>
        </p:txBody>
      </p:sp>
      <p:sp>
        <p:nvSpPr>
          <p:cNvPr id="21508" name="Заголовок 1"/>
          <p:cNvSpPr txBox="1">
            <a:spLocks/>
          </p:cNvSpPr>
          <p:nvPr/>
        </p:nvSpPr>
        <p:spPr bwMode="auto">
          <a:xfrm>
            <a:off x="5541963" y="1349375"/>
            <a:ext cx="2663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(Русский язык 6 класс)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2738" y="1917700"/>
            <a:ext cx="3805237" cy="1150938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</a:rPr>
              <a:t>Умение понимать и выделять основную мысль текста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3800" y="1912938"/>
            <a:ext cx="3740150" cy="1150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выполнять фонетический разбор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" y="3143250"/>
            <a:ext cx="3805238" cy="1152525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</a:rPr>
              <a:t>Умение правильно задать вопрос по тексту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3800" y="3140075"/>
            <a:ext cx="3740150" cy="1152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определять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тип речи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850" y="4365625"/>
            <a:ext cx="3805238" cy="1150938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</a:rPr>
              <a:t>Умение находить в тексте формы имен существительных </a:t>
            </a:r>
          </a:p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</a:rPr>
              <a:t>и производить </a:t>
            </a:r>
          </a:p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</a:rPr>
              <a:t>их морфологический разбор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3800" y="4344988"/>
            <a:ext cx="3740150" cy="1150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понимать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и формулировать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основную мысль текста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850" y="5589588"/>
            <a:ext cx="3805238" cy="1152525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</a:rPr>
              <a:t>Умение выделять  морфологические признаки одной из форм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3800" y="5589588"/>
            <a:ext cx="3740150" cy="1152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опознавать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сложное предложение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и разделять части запятой</a:t>
            </a:r>
          </a:p>
        </p:txBody>
      </p:sp>
    </p:spTree>
    <p:extLst>
      <p:ext uri="{BB962C8B-B14F-4D97-AF65-F5344CB8AC3E}">
        <p14:creationId xmlns:p14="http://schemas.microsoft.com/office/powerpoint/2010/main" val="253217541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115888"/>
            <a:ext cx="8882063" cy="62071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u="sng" kern="1200" dirty="0">
                <a:effectLst/>
                <a:latin typeface="Verdana" panose="020B0604030504040204" pitchFamily="34" charset="0"/>
              </a:rPr>
              <a:t>Независимая оценка качества образования в школах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/>
            </a:r>
            <a:br>
              <a:rPr lang="ru-RU" sz="1800" u="sng" kern="1200" dirty="0" smtClean="0">
                <a:effectLst/>
                <a:latin typeface="Verdana" panose="020B0604030504040204" pitchFamily="34" charset="0"/>
              </a:rPr>
            </a:b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с 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необъективными результатами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ВПР, 2019 г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.</a:t>
            </a:r>
            <a:endParaRPr lang="ru-RU" sz="2400" dirty="0"/>
          </a:p>
        </p:txBody>
      </p:sp>
      <p:sp>
        <p:nvSpPr>
          <p:cNvPr id="2253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736600"/>
            <a:ext cx="8882063" cy="5905500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Диагностируемый учебный предмет: </a:t>
            </a:r>
            <a:r>
              <a:rPr lang="ru-RU" altLang="ru-RU" sz="1400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</a:t>
            </a:r>
            <a:endParaRPr lang="ru-RU" altLang="ru-RU" sz="1200" u="sng" smtClean="0">
              <a:solidFill>
                <a:srgbClr val="FF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 ОО</a:t>
            </a:r>
            <a:r>
              <a:rPr lang="ru-RU" altLang="ru-RU" sz="12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4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Филиал МБОУ СОШ №1 им. Б.А. Прозорова г. Никольска в с. Маис 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состав, 5 класс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14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чел.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состав, 6 класс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14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чел.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532" name="Диаграмма 4"/>
          <p:cNvGraphicFramePr>
            <a:graphicFrameLocks/>
          </p:cNvGraphicFramePr>
          <p:nvPr/>
        </p:nvGraphicFramePr>
        <p:xfrm>
          <a:off x="1208088" y="2009775"/>
          <a:ext cx="6799262" cy="247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Диаграмма" r:id="rId4" imgW="6803726" imgH="2487384" progId="Excel.Chart.8">
                  <p:embed/>
                </p:oleObj>
              </mc:Choice>
              <mc:Fallback>
                <p:oleObj name="Диаграмма" r:id="rId4" imgW="6803726" imgH="248738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2009775"/>
                        <a:ext cx="6799262" cy="247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Диаграмма 6"/>
          <p:cNvGraphicFramePr>
            <a:graphicFrameLocks/>
          </p:cNvGraphicFramePr>
          <p:nvPr/>
        </p:nvGraphicFramePr>
        <p:xfrm>
          <a:off x="1208088" y="4314825"/>
          <a:ext cx="6826250" cy="246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Диаграмма" r:id="rId7" imgW="6834208" imgH="2475191" progId="Excel.Chart.8">
                  <p:embed/>
                </p:oleObj>
              </mc:Choice>
              <mc:Fallback>
                <p:oleObj name="Диаграмма" r:id="rId7" imgW="6834208" imgH="247519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4314825"/>
                        <a:ext cx="6826250" cy="246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358179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6988" y="-171450"/>
            <a:ext cx="9251951" cy="1341438"/>
          </a:xfrm>
        </p:spPr>
        <p:txBody>
          <a:bodyPr/>
          <a:lstStyle/>
          <a:p>
            <a:pPr eaLnBrk="1" hangingPunct="1"/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Независимая оценка качества образования в школах </a:t>
            </a:r>
            <a:b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 необъективными результатами ВПР, 2019 г.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 МБОУ СОШ №1 им. Б.А. Прозорова г. Никольска в с. Маис </a:t>
            </a:r>
            <a:b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Основные выводы:</a:t>
            </a:r>
            <a:endParaRPr lang="ru-RU" altLang="ru-RU" sz="240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950" y="1557338"/>
            <a:ext cx="4376738" cy="2481262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учебный год по математике с отметками по итогам контрольной работы было выявлено: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16,7%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</a:t>
            </a:r>
            <a:r>
              <a:rPr lang="ru-RU" sz="1500" b="1" dirty="0">
                <a:solidFill>
                  <a:srgbClr val="FFFFFF"/>
                </a:solidFill>
              </a:rPr>
              <a:t>83,3%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0,0%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950" y="4160838"/>
            <a:ext cx="4376738" cy="2609850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ВПР по математике с отметками по итогам диагностической контрольной работы было выявлено: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16,7% </a:t>
            </a:r>
            <a:r>
              <a:rPr lang="ru-RU" sz="1500" dirty="0">
                <a:solidFill>
                  <a:srgbClr val="FFFFFF"/>
                </a:solidFill>
              </a:rPr>
              <a:t>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83,3%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0,0% </a:t>
            </a:r>
            <a:r>
              <a:rPr lang="ru-RU" sz="1500" dirty="0">
                <a:solidFill>
                  <a:srgbClr val="FFFFFF"/>
                </a:solidFill>
              </a:rPr>
              <a:t>обучающихся.</a:t>
            </a:r>
          </a:p>
        </p:txBody>
      </p:sp>
      <p:sp>
        <p:nvSpPr>
          <p:cNvPr id="23557" name="Заголовок 1"/>
          <p:cNvSpPr>
            <a:spLocks noGrp="1"/>
          </p:cNvSpPr>
          <p:nvPr>
            <p:ph type="subTitle" idx="1"/>
          </p:nvPr>
        </p:nvSpPr>
        <p:spPr>
          <a:xfrm>
            <a:off x="933450" y="1092200"/>
            <a:ext cx="2725738" cy="622300"/>
          </a:xfrm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(Математика 5 класс)</a:t>
            </a:r>
          </a:p>
        </p:txBody>
      </p:sp>
      <p:sp>
        <p:nvSpPr>
          <p:cNvPr id="23558" name="Заголовок 1"/>
          <p:cNvSpPr txBox="1">
            <a:spLocks/>
          </p:cNvSpPr>
          <p:nvPr/>
        </p:nvSpPr>
        <p:spPr bwMode="auto">
          <a:xfrm>
            <a:off x="5495925" y="1092200"/>
            <a:ext cx="2663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(Математика 6 класс)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67250" y="1557338"/>
            <a:ext cx="4322763" cy="2481262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учебный год по математике с отметками по итогам контрольной работы было выявлено: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 </a:t>
            </a:r>
            <a:r>
              <a:rPr lang="ru-RU" sz="1500" b="1" dirty="0">
                <a:solidFill>
                  <a:srgbClr val="FFFFFF"/>
                </a:solidFill>
              </a:rPr>
              <a:t>0,0%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– </a:t>
            </a:r>
          </a:p>
          <a:p>
            <a:pPr marL="271463" algn="just">
              <a:defRPr/>
            </a:pPr>
            <a:r>
              <a:rPr lang="ru-RU" sz="1500" b="1" dirty="0">
                <a:solidFill>
                  <a:srgbClr val="FFFFFF"/>
                </a:solidFill>
              </a:rPr>
              <a:t>33,3%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– </a:t>
            </a:r>
          </a:p>
          <a:p>
            <a:pPr marL="271463" algn="just">
              <a:defRPr/>
            </a:pPr>
            <a:r>
              <a:rPr lang="ru-RU" sz="1500" b="1" dirty="0">
                <a:solidFill>
                  <a:srgbClr val="FFFFFF"/>
                </a:solidFill>
              </a:rPr>
              <a:t>66,7%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67250" y="4160838"/>
            <a:ext cx="4322763" cy="2609850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ВПР по математике с отметками по итогам диагностической контрольной работы было выявлено: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0,0%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33,3%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66,7%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321834027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85725"/>
            <a:ext cx="9144000" cy="1330325"/>
          </a:xfrm>
        </p:spPr>
        <p:txBody>
          <a:bodyPr/>
          <a:lstStyle/>
          <a:p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Независимая оценка качества образования в школах </a:t>
            </a:r>
            <a:b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 необъективными результатами ВПР, 2019 г.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 МБОУ СОШ №1 им. Б.А. Прозорова г. Никольска в с. Маис </a:t>
            </a:r>
            <a:b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effectLst/>
              </a:rPr>
              <a:t>Типичные затруднения обучающихся</a:t>
            </a:r>
            <a:r>
              <a:rPr lang="ru-RU" altLang="ru-RU" sz="2000" u="sng" smtClean="0">
                <a:effectLst/>
              </a:rPr>
              <a:t>:</a:t>
            </a:r>
            <a:endParaRPr lang="ru-RU" altLang="ru-RU" sz="2400" smtClean="0"/>
          </a:p>
        </p:txBody>
      </p:sp>
      <p:sp>
        <p:nvSpPr>
          <p:cNvPr id="24579" name="Заголовок 1"/>
          <p:cNvSpPr>
            <a:spLocks noGrp="1"/>
          </p:cNvSpPr>
          <p:nvPr>
            <p:ph type="subTitle" idx="1"/>
          </p:nvPr>
        </p:nvSpPr>
        <p:spPr>
          <a:xfrm>
            <a:off x="950913" y="1244600"/>
            <a:ext cx="2727325" cy="622300"/>
          </a:xfrm>
          <a:noFill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(Математика 5 класс)</a:t>
            </a:r>
          </a:p>
        </p:txBody>
      </p:sp>
      <p:sp>
        <p:nvSpPr>
          <p:cNvPr id="24580" name="Заголовок 1"/>
          <p:cNvSpPr txBox="1">
            <a:spLocks/>
          </p:cNvSpPr>
          <p:nvPr/>
        </p:nvSpPr>
        <p:spPr bwMode="auto">
          <a:xfrm>
            <a:off x="5254625" y="1268413"/>
            <a:ext cx="26638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(Математика 6 класс)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1698625"/>
            <a:ext cx="3805238" cy="1150938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находить значение выражения по действиям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463" y="1698625"/>
            <a:ext cx="3740150" cy="11509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решать текстовые задачи на движение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" y="2995613"/>
            <a:ext cx="3805238" cy="1152525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решать задачи практической направленности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6463" y="2995613"/>
            <a:ext cx="3740150" cy="1152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решать текстовые задачи на проценты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850" y="4292600"/>
            <a:ext cx="3805238" cy="1150938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сравнивать величины, используя соотношения между ними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6463" y="4292600"/>
            <a:ext cx="3740150" cy="11509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проводить математические рассуждения при решении логических задач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850" y="5589588"/>
            <a:ext cx="3805238" cy="1152525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исследовать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и изображать геометрические фигуры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6463" y="5589588"/>
            <a:ext cx="3740150" cy="1152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сравнивать десятичные дроби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3457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 txBox="1">
            <a:spLocks noChangeArrowheads="1"/>
          </p:cNvSpPr>
          <p:nvPr/>
        </p:nvSpPr>
        <p:spPr bwMode="auto">
          <a:xfrm>
            <a:off x="71438" y="752475"/>
            <a:ext cx="90011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2384425" y="552450"/>
            <a:ext cx="4572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100" u="sng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6 класс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384425" y="3633788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u="sng" dirty="0" smtClean="0"/>
              <a:t>7 класс</a:t>
            </a:r>
            <a:endParaRPr lang="ru-RU" u="sng" dirty="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169863" y="106363"/>
            <a:ext cx="90011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200" b="1" u="sng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Никольский</a:t>
            </a:r>
            <a:r>
              <a:rPr lang="ru-RU" sz="2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Результаты ВПР-2020</a:t>
            </a:r>
            <a:endParaRPr lang="ru-RU" sz="22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971219"/>
              </p:ext>
            </p:extLst>
          </p:nvPr>
        </p:nvGraphicFramePr>
        <p:xfrm>
          <a:off x="-7671" y="817867"/>
          <a:ext cx="908023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411636"/>
              </p:ext>
            </p:extLst>
          </p:nvPr>
        </p:nvGraphicFramePr>
        <p:xfrm>
          <a:off x="25687" y="3960821"/>
          <a:ext cx="9046876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" y="115888"/>
            <a:ext cx="8882063" cy="62071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u="sng" kern="1200" dirty="0">
                <a:effectLst/>
                <a:latin typeface="Verdana" panose="020B0604030504040204" pitchFamily="34" charset="0"/>
              </a:rPr>
              <a:t>Независимая оценка качества образования в школах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/>
            </a:r>
            <a:br>
              <a:rPr lang="ru-RU" sz="1800" u="sng" kern="1200" dirty="0" smtClean="0">
                <a:effectLst/>
                <a:latin typeface="Verdana" panose="020B0604030504040204" pitchFamily="34" charset="0"/>
              </a:rPr>
            </a:b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с 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необъективными результатами </a:t>
            </a:r>
            <a:r>
              <a:rPr lang="ru-RU" sz="1800" u="sng" kern="1200" dirty="0" smtClean="0">
                <a:effectLst/>
                <a:latin typeface="Verdana" panose="020B0604030504040204" pitchFamily="34" charset="0"/>
              </a:rPr>
              <a:t>ВПР, 2019 г</a:t>
            </a:r>
            <a:r>
              <a:rPr lang="ru-RU" sz="1800" u="sng" kern="1200" dirty="0">
                <a:effectLst/>
                <a:latin typeface="Verdana" panose="020B0604030504040204" pitchFamily="34" charset="0"/>
              </a:rPr>
              <a:t>.</a:t>
            </a:r>
            <a:endParaRPr lang="ru-RU" sz="2400" dirty="0"/>
          </a:p>
        </p:txBody>
      </p:sp>
      <p:sp>
        <p:nvSpPr>
          <p:cNvPr id="2560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836613"/>
            <a:ext cx="8882063" cy="5905500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Диагностируемый учебный предмет: </a:t>
            </a:r>
            <a:r>
              <a:rPr lang="ru-RU" altLang="ru-RU" sz="1400" u="sng" smtClean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</a:t>
            </a:r>
            <a:endParaRPr lang="ru-RU" altLang="ru-RU" sz="1200" u="sng" smtClean="0">
              <a:solidFill>
                <a:srgbClr val="FF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 ОО</a:t>
            </a:r>
            <a:r>
              <a:rPr lang="ru-RU" altLang="ru-RU" sz="12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40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Филиал МБОУ СОШ №1 им. Б.А. Прозорова г. Никольска в с. Маис </a:t>
            </a:r>
            <a:endParaRPr lang="ru-RU" altLang="ru-RU" sz="120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состав, 5 класс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14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чел.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r>
              <a:rPr lang="ru-RU" altLang="ru-RU" sz="1200" u="sng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состав, 6 класс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14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altLang="ru-RU" sz="1200" smtClean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чел.</a:t>
            </a: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  <a:buClr>
                <a:srgbClr val="CC0000"/>
              </a:buClr>
            </a:pPr>
            <a:endParaRPr lang="ru-RU" altLang="ru-RU" sz="1200" smtClean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604" name="Диаграмма 4"/>
          <p:cNvGraphicFramePr>
            <a:graphicFrameLocks/>
          </p:cNvGraphicFramePr>
          <p:nvPr/>
        </p:nvGraphicFramePr>
        <p:xfrm>
          <a:off x="1208088" y="2082800"/>
          <a:ext cx="694372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" name="Диаграмма" r:id="rId4" imgW="6950042" imgH="2341067" progId="Excel.Chart.8">
                  <p:embed/>
                </p:oleObj>
              </mc:Choice>
              <mc:Fallback>
                <p:oleObj name="Диаграмма" r:id="rId4" imgW="6950042" imgH="234106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2082800"/>
                        <a:ext cx="6943725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Диаграмма 6"/>
          <p:cNvGraphicFramePr>
            <a:graphicFrameLocks/>
          </p:cNvGraphicFramePr>
          <p:nvPr/>
        </p:nvGraphicFramePr>
        <p:xfrm>
          <a:off x="1208088" y="4314825"/>
          <a:ext cx="7159625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Диаграмма" r:id="rId7" imgW="7163421" imgH="2243522" progId="Excel.Chart.8">
                  <p:embed/>
                </p:oleObj>
              </mc:Choice>
              <mc:Fallback>
                <p:oleObj name="Диаграмма" r:id="rId7" imgW="7163421" imgH="224352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4314825"/>
                        <a:ext cx="7159625" cy="223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69611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71450"/>
            <a:ext cx="9144000" cy="1398588"/>
          </a:xfrm>
        </p:spPr>
        <p:txBody>
          <a:bodyPr/>
          <a:lstStyle/>
          <a:p>
            <a:pPr eaLnBrk="1" hangingPunct="1"/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Независимая оценка качества образования в школах </a:t>
            </a:r>
            <a:b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 необъективными результатами ВПР, 2019 г.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 МБОУ СОШ №1 им. Б.А. Прозорова г. Никольска в с.Маис 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ea typeface="Calibri" panose="020F0502020204030204" pitchFamily="34" charset="0"/>
                <a:cs typeface="Calibri" panose="020F0502020204030204" pitchFamily="34" charset="0"/>
              </a:rPr>
              <a:t>Основные выводы:</a:t>
            </a:r>
            <a:endParaRPr lang="ru-RU" altLang="ru-RU" sz="180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950" y="1628775"/>
            <a:ext cx="4376738" cy="2481263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учебный год по русскому языку с отметками по итогам контрольной работы: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 </a:t>
            </a:r>
            <a:r>
              <a:rPr lang="ru-RU" sz="1500" b="1" dirty="0">
                <a:solidFill>
                  <a:srgbClr val="FFFFFF"/>
                </a:solidFill>
              </a:rPr>
              <a:t>20,0%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60,0% </a:t>
            </a:r>
            <a:r>
              <a:rPr lang="ru-RU" sz="1500" dirty="0">
                <a:solidFill>
                  <a:srgbClr val="FFFFFF"/>
                </a:solidFill>
              </a:rPr>
              <a:t>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– </a:t>
            </a:r>
            <a:r>
              <a:rPr lang="ru-RU" sz="1500" b="1" dirty="0">
                <a:solidFill>
                  <a:srgbClr val="FFFFFF"/>
                </a:solidFill>
              </a:rPr>
              <a:t>20,0%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950" y="4189413"/>
            <a:ext cx="4376738" cy="2609850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ВПР по русскому языку с отметками по итогам диагностической контрольной работы: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20,0% </a:t>
            </a:r>
            <a:r>
              <a:rPr lang="ru-RU" sz="1500" dirty="0">
                <a:solidFill>
                  <a:srgbClr val="FFFFFF"/>
                </a:solidFill>
              </a:rPr>
              <a:t>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60,0%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20,0% </a:t>
            </a:r>
            <a:r>
              <a:rPr lang="ru-RU" sz="1500" dirty="0">
                <a:solidFill>
                  <a:srgbClr val="FFFFFF"/>
                </a:solidFill>
              </a:rPr>
              <a:t>обучающихся.</a:t>
            </a:r>
          </a:p>
        </p:txBody>
      </p:sp>
      <p:sp>
        <p:nvSpPr>
          <p:cNvPr id="26629" name="Заголовок 1"/>
          <p:cNvSpPr>
            <a:spLocks noGrp="1"/>
          </p:cNvSpPr>
          <p:nvPr>
            <p:ph type="subTitle" idx="1"/>
          </p:nvPr>
        </p:nvSpPr>
        <p:spPr>
          <a:xfrm>
            <a:off x="933450" y="1058863"/>
            <a:ext cx="2725738" cy="622300"/>
          </a:xfrm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(Русский язык 5 класс)</a:t>
            </a:r>
          </a:p>
        </p:txBody>
      </p:sp>
      <p:sp>
        <p:nvSpPr>
          <p:cNvPr id="26630" name="Заголовок 1"/>
          <p:cNvSpPr txBox="1">
            <a:spLocks/>
          </p:cNvSpPr>
          <p:nvPr/>
        </p:nvSpPr>
        <p:spPr bwMode="auto">
          <a:xfrm>
            <a:off x="5495925" y="1131888"/>
            <a:ext cx="2663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(Русский язык 6 класс)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65663" y="1628775"/>
            <a:ext cx="4322762" cy="2481263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учебный год по русскому языку с отметками по итогам контрольной работы: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 </a:t>
            </a:r>
            <a:r>
              <a:rPr lang="ru-RU" sz="1500" b="1" dirty="0">
                <a:solidFill>
                  <a:srgbClr val="FFFFFF"/>
                </a:solidFill>
              </a:rPr>
              <a:t>0,0%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– </a:t>
            </a:r>
          </a:p>
          <a:p>
            <a:pPr marL="271463" algn="just">
              <a:defRPr/>
            </a:pPr>
            <a:r>
              <a:rPr lang="ru-RU" sz="1500" b="1" dirty="0">
                <a:solidFill>
                  <a:srgbClr val="FFFFFF"/>
                </a:solidFill>
              </a:rPr>
              <a:t>66,7%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 algn="just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– </a:t>
            </a:r>
          </a:p>
          <a:p>
            <a:pPr marL="271463" algn="just">
              <a:defRPr/>
            </a:pPr>
            <a:r>
              <a:rPr lang="ru-RU" sz="1500" b="1" dirty="0">
                <a:solidFill>
                  <a:srgbClr val="FFFFFF"/>
                </a:solidFill>
              </a:rPr>
              <a:t>33,3%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65663" y="4189413"/>
            <a:ext cx="4322762" cy="2609850"/>
          </a:xfrm>
          <a:prstGeom prst="roundRect">
            <a:avLst/>
          </a:prstGeom>
          <a:solidFill>
            <a:srgbClr val="4B7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FFFFFF"/>
                </a:solidFill>
              </a:rPr>
              <a:t>По итогам сопоставительного анализа отметок за ВПР по русскому языку с отметками по итогам диагностической контрольной работы: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высокие отметки -</a:t>
            </a:r>
            <a:r>
              <a:rPr lang="ru-RU" sz="1500" b="1" dirty="0">
                <a:solidFill>
                  <a:srgbClr val="FFFFFF"/>
                </a:solidFill>
              </a:rPr>
              <a:t>0,0%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подтвердили отметки абсолютно - </a:t>
            </a:r>
            <a:r>
              <a:rPr lang="ru-RU" sz="1500" b="1" dirty="0">
                <a:solidFill>
                  <a:srgbClr val="FFFFFF"/>
                </a:solidFill>
              </a:rPr>
              <a:t>66,7%</a:t>
            </a:r>
            <a:r>
              <a:rPr lang="ru-RU" sz="1500" dirty="0">
                <a:solidFill>
                  <a:srgbClr val="FFFFFF"/>
                </a:solidFill>
              </a:rPr>
              <a:t> обучающихся;</a:t>
            </a:r>
          </a:p>
          <a:p>
            <a:pPr marL="285750" indent="-285750">
              <a:buFont typeface="Verdana" panose="020B0604030504040204" pitchFamily="34" charset="0"/>
              <a:buChar char="–"/>
              <a:defRPr/>
            </a:pPr>
            <a:r>
              <a:rPr lang="ru-RU" sz="1500" dirty="0">
                <a:solidFill>
                  <a:srgbClr val="FFFFFF"/>
                </a:solidFill>
              </a:rPr>
              <a:t>получили более низкие отметки - </a:t>
            </a:r>
            <a:r>
              <a:rPr lang="ru-RU" sz="1500" b="1" dirty="0">
                <a:solidFill>
                  <a:srgbClr val="FFFFFF"/>
                </a:solidFill>
              </a:rPr>
              <a:t>33,3%</a:t>
            </a:r>
            <a:r>
              <a:rPr lang="ru-RU" sz="1500" dirty="0">
                <a:solidFill>
                  <a:srgbClr val="FFFFFF"/>
                </a:solidFill>
              </a:rPr>
              <a:t>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417986406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42875"/>
            <a:ext cx="9144000" cy="1390650"/>
          </a:xfrm>
        </p:spPr>
        <p:txBody>
          <a:bodyPr/>
          <a:lstStyle/>
          <a:p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Независимая оценка качества образования в школах </a:t>
            </a:r>
            <a:b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u="sng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 необъективными результатами ВПР, 2019 г.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 МБОУ СОШ №1 им. Б.А. Прозорова г. Никольска в с. Маис </a:t>
            </a:r>
            <a: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800" u="sng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800" u="sng" smtClean="0">
                <a:effectLst/>
              </a:rPr>
              <a:t>Типичные затруднения обучающихся:</a:t>
            </a:r>
            <a:endParaRPr lang="ru-RU" altLang="ru-RU" sz="2000" smtClean="0"/>
          </a:p>
        </p:txBody>
      </p:sp>
      <p:sp>
        <p:nvSpPr>
          <p:cNvPr id="27651" name="Заголовок 1"/>
          <p:cNvSpPr>
            <a:spLocks noGrp="1"/>
          </p:cNvSpPr>
          <p:nvPr>
            <p:ph type="subTitle" idx="1"/>
          </p:nvPr>
        </p:nvSpPr>
        <p:spPr>
          <a:xfrm>
            <a:off x="863600" y="1381125"/>
            <a:ext cx="2725738" cy="622300"/>
          </a:xfrm>
          <a:noFill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(Русский язык 5 класс)</a:t>
            </a:r>
          </a:p>
        </p:txBody>
      </p:sp>
      <p:sp>
        <p:nvSpPr>
          <p:cNvPr id="27652" name="Заголовок 1"/>
          <p:cNvSpPr txBox="1">
            <a:spLocks/>
          </p:cNvSpPr>
          <p:nvPr/>
        </p:nvSpPr>
        <p:spPr bwMode="auto">
          <a:xfrm>
            <a:off x="5541963" y="1370013"/>
            <a:ext cx="2663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alibri" panose="020F0502020204030204" pitchFamily="34" charset="0"/>
              </a:rPr>
              <a:t>(Русский язык 6 класс)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2738" y="1917700"/>
            <a:ext cx="3805237" cy="1150938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выделять  морфологические признаки одной из форм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3800" y="1912938"/>
            <a:ext cx="3740150" cy="1150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выполнять фонетический разбор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" y="3143250"/>
            <a:ext cx="3805238" cy="1152525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выделять  морфологические признаки одной из форм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3800" y="3140075"/>
            <a:ext cx="3740150" cy="1152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выполнять синтаксический разбор предложения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850" y="4365625"/>
            <a:ext cx="3805238" cy="1150938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находить в тексте формы имен прилагательных с именами существительных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3800" y="4365625"/>
            <a:ext cx="3740150" cy="11509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Умение распознавать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и группировать части речи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850" y="5589588"/>
            <a:ext cx="3805238" cy="1152525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подбирать слова близкие по значению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3800" y="5589588"/>
            <a:ext cx="3740150" cy="1152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Умение определять отсутствующие в указанном предложении изученные части речи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0863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20650" y="0"/>
            <a:ext cx="90011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1400" b="1" u="sng" dirty="0">
                <a:solidFill>
                  <a:srgbClr val="00B050"/>
                </a:solidFill>
              </a:rPr>
              <a:t>Объективность</a:t>
            </a:r>
            <a:r>
              <a:rPr lang="ru-RU" sz="1400" b="1" u="sng" dirty="0">
                <a:solidFill>
                  <a:srgbClr val="3333FF"/>
                </a:solidFill>
              </a:rPr>
              <a:t> Данные по медалистам-2020 в разрезе муниципалитетов</a:t>
            </a:r>
            <a:endParaRPr lang="ru-RU" sz="1400" b="1" u="sng" kern="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642211"/>
              </p:ext>
            </p:extLst>
          </p:nvPr>
        </p:nvGraphicFramePr>
        <p:xfrm>
          <a:off x="71438" y="260350"/>
          <a:ext cx="9050336" cy="6556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705"/>
                <a:gridCol w="868820"/>
                <a:gridCol w="1086027"/>
                <a:gridCol w="963085"/>
                <a:gridCol w="629753"/>
                <a:gridCol w="868820"/>
                <a:gridCol w="941223"/>
                <a:gridCol w="868820"/>
                <a:gridCol w="905083"/>
              </a:tblGrid>
              <a:tr h="1828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медалистов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медаль на ЕГЭ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подтвердили медаль на ЕГЭ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подтверждения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медалистов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медаль на ЕГЭ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подтвердили медаль на ЕГЭ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подтверждения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Малосердобинский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Спасский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Лопатинский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Губернский Лицей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94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Земетчинский</a:t>
                      </a: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г.Заречный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г.Кузнецк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г.Пенза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Башмаковский</a:t>
                      </a: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85,7</a:t>
                      </a: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78,6</a:t>
                      </a: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Сердобский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Мокшанский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Пачелмский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Белинский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Вадинский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Никольский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Городищенский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Кузнецк-12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Тамалинский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Неверкинский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Колышлейский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Наровчатский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Лунинский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Пензенский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Камешкирский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Бессоновский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Кузнецкий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Бековский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Шемышейский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Нижнеломовский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Иссинский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Сосновоборский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86" marR="442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20650" y="0"/>
            <a:ext cx="90011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endParaRPr lang="ru-RU" sz="2000" b="1" dirty="0"/>
          </a:p>
          <a:p>
            <a:pPr algn="ctr" eaLnBrk="1" hangingPunct="1">
              <a:defRPr/>
            </a:pPr>
            <a:r>
              <a:rPr lang="ru-RU" sz="2000" b="1" u="sng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Никольский</a:t>
            </a:r>
            <a:r>
              <a:rPr lang="ru-RU" sz="20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ru-RU" sz="2000" b="1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Подтверждение медалей 2020</a:t>
            </a:r>
          </a:p>
          <a:p>
            <a:pPr algn="ctr" eaLnBrk="1" hangingPunct="1">
              <a:defRPr/>
            </a:pPr>
            <a:endParaRPr lang="ru-RU" sz="2000" b="1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sz="20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Всего медалистов – </a:t>
            </a:r>
            <a:r>
              <a:rPr lang="ru-RU" sz="20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19человек</a:t>
            </a:r>
            <a:endParaRPr lang="ru-RU" sz="2000" b="1" kern="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Не </a:t>
            </a:r>
            <a:r>
              <a:rPr 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подтвердили </a:t>
            </a:r>
            <a:r>
              <a:rPr lang="ru-RU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медаль </a:t>
            </a:r>
            <a:r>
              <a:rPr lang="ru-RU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4 выпускника</a:t>
            </a:r>
            <a:endParaRPr lang="ru-RU" sz="2000" b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137544"/>
              </p:ext>
            </p:extLst>
          </p:nvPr>
        </p:nvGraphicFramePr>
        <p:xfrm>
          <a:off x="139700" y="1628775"/>
          <a:ext cx="8813799" cy="1862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2995"/>
                <a:gridCol w="2232248"/>
                <a:gridCol w="2016224"/>
                <a:gridCol w="1872332"/>
              </a:tblGrid>
              <a:tr h="5708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Школа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медалистов-2020, не подтвердивших медаль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Результаты ЕГЭ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Профильная математика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471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№4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г.Никольск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47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471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№1 г.Никольск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47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(2018 и 2017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Математика</a:t>
            </a:r>
            <a:endParaRPr lang="ru-RU" sz="20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334257"/>
              </p:ext>
            </p:extLst>
          </p:nvPr>
        </p:nvGraphicFramePr>
        <p:xfrm>
          <a:off x="107950" y="404813"/>
          <a:ext cx="8785226" cy="6400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986586"/>
                <a:gridCol w="1123167"/>
                <a:gridCol w="1011405"/>
                <a:gridCol w="1011405"/>
                <a:gridCol w="1268191"/>
                <a:gridCol w="1152161"/>
              </a:tblGrid>
              <a:tr h="167655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13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Лопатинский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0,098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-0,233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0,331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3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Пензенский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0,005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-0,016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0,021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7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-0,005</a:t>
                      </a: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0,049</a:t>
                      </a: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-0,054</a:t>
                      </a: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Колышлейский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-0,049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0,191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-0,239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Каменский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-0,067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0,360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-0,427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Бековский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-0,098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0,152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-0,250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50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Мокшанский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-0,157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0,132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-0,289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Сердобский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-0,160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0,208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-0,369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Никольский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-0,174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0,188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-0,362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Кузнецкий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-0,180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0,146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-0,327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Малосердобинский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-0,191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0,333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-0,524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г.Пенза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-0,198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0,161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-0,359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Земетчинский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-0,217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0,220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-0,437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г.Кузнецк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-0,230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0,233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-0,463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Белинский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-0,234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0,282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-0,517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Тамалинский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-0,261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0,375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-0,636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-14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г.Заречный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-0,289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0,021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-0,310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1152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Сосновоборский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-0,310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-0,051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-0,259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Камешкирский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-0,333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-0,057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-0,276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Вадинский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-0,399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0,005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-0,404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Бессоновский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-0,410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0,291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-0,701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Спасский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-0,448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0,488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-0,936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-21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Лунинский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-0,480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-0,226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-0,255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3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Неверкинский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-0,498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-0,018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-0,480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61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Нижнеломовский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-0,532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-0,287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-0,245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Пачелмский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-0,538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0,172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-0,711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-14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Городищенский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-0,561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-0,205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-0,356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3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Шемышейский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-0,570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-0,183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-0,387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3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Иссинский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-0,636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-0,467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-0,169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35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Наровчатский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-1,207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-0,038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-1,169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-8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8887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ОБЛАСТЬ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-0,224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0,141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-0,365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и 2017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Русский Язык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000610"/>
              </p:ext>
            </p:extLst>
          </p:nvPr>
        </p:nvGraphicFramePr>
        <p:xfrm>
          <a:off x="107950" y="404813"/>
          <a:ext cx="8785226" cy="6401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1079611"/>
                <a:gridCol w="1030142"/>
                <a:gridCol w="1011405"/>
                <a:gridCol w="1011405"/>
                <a:gridCol w="1268191"/>
                <a:gridCol w="1152161"/>
              </a:tblGrid>
              <a:tr h="167687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3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17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0,345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0,344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7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0,282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0,250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0,245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0,239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-0,195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0,435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0,226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0,173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0,204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20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0,171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0,209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-0,038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0,139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-0,020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0,131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1341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0,060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-0,096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-0,060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574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0,205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-0,175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6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0,243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-0,216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-0,029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-0,026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0,090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74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-0,032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0,266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-0,298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-0,035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-0,088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-0,070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-0,020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-0,050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7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-0,091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0,225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-0,316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36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-0,091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0,194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-0,286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47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-0,108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8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-0,207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-0,281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7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-0,247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-0,148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-0,099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7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-0,561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-0,411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-0,150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7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-0,667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-0,310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-0,356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893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0,064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и 2017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Физика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072101"/>
              </p:ext>
            </p:extLst>
          </p:nvPr>
        </p:nvGraphicFramePr>
        <p:xfrm>
          <a:off x="107950" y="355600"/>
          <a:ext cx="8785226" cy="6297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1079611"/>
                <a:gridCol w="1030142"/>
                <a:gridCol w="1130098"/>
                <a:gridCol w="892712"/>
                <a:gridCol w="1268191"/>
                <a:gridCol w="1152161"/>
              </a:tblGrid>
              <a:tr h="167693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2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22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779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-0,091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-0,275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0,184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-0,179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-0,182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9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-0,364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-0,385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-0,207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-0,158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-0,373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-0,561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0,188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-0,375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-0,108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-0,358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-0,062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708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-0,444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-0,262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-0,482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-0,251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-0,492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26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-0,869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-0,358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-0,196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9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-0,603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-0,803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-0,268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-0,362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-0,635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-0,382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-0,394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-0,797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2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-0,836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-0,289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-0,547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2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-0,335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-0,872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786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-0,955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-1,154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0,199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424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262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900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-1,462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-0,958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972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-0,539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и 2017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Химия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711975"/>
              </p:ext>
            </p:extLst>
          </p:nvPr>
        </p:nvGraphicFramePr>
        <p:xfrm>
          <a:off x="107950" y="355600"/>
          <a:ext cx="8785226" cy="6385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1079611"/>
                <a:gridCol w="1030142"/>
                <a:gridCol w="1130098"/>
                <a:gridCol w="892712"/>
                <a:gridCol w="1268191"/>
                <a:gridCol w="1152161"/>
              </a:tblGrid>
              <a:tr h="167698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2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23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0,269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1,034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3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0,702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2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-0,692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-0,373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0,387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-0,357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-0,869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-0,292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-0,396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-0,063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40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-0,355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-0,061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-0,432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-0,207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10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-0,173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-0,476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-0,395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000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-0,462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-0,153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-0,685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-0,744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-0,295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3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-0,092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-0,764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-0,694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24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-0,780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0,248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887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-0,857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3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-0,464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-0,475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13380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-0,939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-1,485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3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-1,156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-1,300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0,144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3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-1,292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973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-0,353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-0,464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и 2017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Обществознание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953695"/>
              </p:ext>
            </p:extLst>
          </p:nvPr>
        </p:nvGraphicFramePr>
        <p:xfrm>
          <a:off x="107950" y="355600"/>
          <a:ext cx="8785226" cy="6339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1079611"/>
                <a:gridCol w="1030142"/>
                <a:gridCol w="1130098"/>
                <a:gridCol w="892712"/>
                <a:gridCol w="1268191"/>
                <a:gridCol w="1152161"/>
              </a:tblGrid>
              <a:tr h="167694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2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22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2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-0,232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-0,037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0,180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-0,341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1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-0,232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0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-0,293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-0,355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-0,184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-0,172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-0,253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-0,379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-0,101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-0,144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-0,239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2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-0,385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-0,649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0,264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630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-0,443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-0,468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-0,204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-0,464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-0,284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-0,180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-0,794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2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-0,064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2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-0,541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-0,235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822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-0,589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59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-0,664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-0,670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97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-0,375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2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-0,680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-0,403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9726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-0,190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-0,201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 txBox="1">
            <a:spLocks noChangeArrowheads="1"/>
          </p:cNvSpPr>
          <p:nvPr/>
        </p:nvSpPr>
        <p:spPr bwMode="auto">
          <a:xfrm>
            <a:off x="71438" y="752475"/>
            <a:ext cx="90011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124075" y="614363"/>
            <a:ext cx="45720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u="sng" dirty="0"/>
              <a:t>8</a:t>
            </a:r>
            <a:r>
              <a:rPr lang="ru-RU" u="sng" dirty="0" smtClean="0"/>
              <a:t> класс</a:t>
            </a:r>
            <a:endParaRPr lang="ru-RU" u="sng" dirty="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169863" y="106363"/>
            <a:ext cx="90011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2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Никольский</a:t>
            </a:r>
            <a:r>
              <a:rPr lang="ru-RU" sz="2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Результаты ВПР-2020</a:t>
            </a:r>
            <a:endParaRPr lang="ru-RU" sz="22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25" name="Диаграмма 4"/>
          <p:cNvGraphicFramePr>
            <a:graphicFrameLocks/>
          </p:cNvGraphicFramePr>
          <p:nvPr/>
        </p:nvGraphicFramePr>
        <p:xfrm>
          <a:off x="2147433475" y="2147433475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0" name="Диаграмма" r:id="rId5" imgW="103641" imgH="103641" progId="Excel.Chart.8">
                  <p:embed/>
                </p:oleObj>
              </mc:Choice>
              <mc:Fallback>
                <p:oleObj name="Диаграмма" r:id="rId5" imgW="103641" imgH="103641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433475" y="2147433475"/>
                        <a:ext cx="101600" cy="10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243194"/>
              </p:ext>
            </p:extLst>
          </p:nvPr>
        </p:nvGraphicFramePr>
        <p:xfrm>
          <a:off x="169863" y="1050925"/>
          <a:ext cx="8902700" cy="5618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и 2017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Биология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85952"/>
              </p:ext>
            </p:extLst>
          </p:nvPr>
        </p:nvGraphicFramePr>
        <p:xfrm>
          <a:off x="107950" y="355600"/>
          <a:ext cx="8785226" cy="6408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1079611"/>
                <a:gridCol w="1030142"/>
                <a:gridCol w="1130098"/>
                <a:gridCol w="892712"/>
                <a:gridCol w="1268191"/>
                <a:gridCol w="1152161"/>
              </a:tblGrid>
              <a:tr h="167707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2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24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4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0,094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0,499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912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0,385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-0,373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-0,070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-0,187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-0,082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-0,103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26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-0,090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-0,082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0,201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-0,236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0,258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299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-0,184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-0,073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2956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-0,236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-0,182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-0,394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0756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-0,252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-0,205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-0,048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-0,295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-0,070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-0,394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4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-0,432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-0,186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1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-0,480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-0,489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4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-0,305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-0,562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692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-0,637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3300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-0,832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9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-0,866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-0,807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-0,059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4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-1,115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-0,375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974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-0,202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и 2017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История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225814"/>
              </p:ext>
            </p:extLst>
          </p:nvPr>
        </p:nvGraphicFramePr>
        <p:xfrm>
          <a:off x="107950" y="355600"/>
          <a:ext cx="8785226" cy="6435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1079611"/>
                <a:gridCol w="1030142"/>
                <a:gridCol w="1130098"/>
                <a:gridCol w="892712"/>
                <a:gridCol w="1268191"/>
                <a:gridCol w="1152161"/>
              </a:tblGrid>
              <a:tr h="167715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2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25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4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-0,444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0,944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-0,663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0,787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0,098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-0,047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5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-0,139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0,175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2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-0,889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0,789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0,169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0,184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-0,299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2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-0,152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2966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-0,204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-0,205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-0,289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-0,369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92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-0,381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-0,435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830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-0,396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0,452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-0,848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668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-0,636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-0,236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-0,143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5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-0,692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-0,748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613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1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-1,061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5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-1,348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-1,088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975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и 2017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Информатика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374911"/>
              </p:ext>
            </p:extLst>
          </p:nvPr>
        </p:nvGraphicFramePr>
        <p:xfrm>
          <a:off x="107950" y="355600"/>
          <a:ext cx="8785226" cy="6434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1079611"/>
                <a:gridCol w="1030142"/>
                <a:gridCol w="1130098"/>
                <a:gridCol w="892712"/>
                <a:gridCol w="1268191"/>
                <a:gridCol w="1152161"/>
              </a:tblGrid>
              <a:tr h="167708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2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24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-0,798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0,747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-0,464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0,185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-0,599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0,784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1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0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9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-0,057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-0,251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0,135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1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-0,035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4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-0,272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-0,386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-0,203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-0,387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0,137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2956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-0,390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-0,395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-0,608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-0,147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0,353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5270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0,363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-1,085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85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-0,296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-1,167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-0,393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095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-1,691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-1,213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773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-1,868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45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-2,556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-0,136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и 2017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География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730158"/>
              </p:ext>
            </p:extLst>
          </p:nvPr>
        </p:nvGraphicFramePr>
        <p:xfrm>
          <a:off x="107950" y="355600"/>
          <a:ext cx="8785226" cy="6344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1079611"/>
                <a:gridCol w="1030142"/>
                <a:gridCol w="1130098"/>
                <a:gridCol w="892712"/>
                <a:gridCol w="1268191"/>
                <a:gridCol w="1152161"/>
              </a:tblGrid>
              <a:tr h="167715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2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25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-0,294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1,273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5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-0,349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4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0,351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-0,481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0,832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0,404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7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0,234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-0,234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7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0,393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-0,393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296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-0,685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0,685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0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-1,704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1,704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289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06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-1,194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1,194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83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-0,041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-0,090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1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5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-0,539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-0,539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68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-0,589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232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-0,643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-0,643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5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9756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0,141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-0,291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и 2017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Литература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570419"/>
              </p:ext>
            </p:extLst>
          </p:nvPr>
        </p:nvGraphicFramePr>
        <p:xfrm>
          <a:off x="107950" y="355600"/>
          <a:ext cx="8785226" cy="6426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1079611"/>
                <a:gridCol w="1030142"/>
                <a:gridCol w="1130098"/>
                <a:gridCol w="892712"/>
                <a:gridCol w="1268191"/>
                <a:gridCol w="1152161"/>
              </a:tblGrid>
              <a:tr h="167688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2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21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1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-0,084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5620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822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4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-1,300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7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-0,048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8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-1,333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764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-0,347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-0,043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4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-0,757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-0,004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-0,753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1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-0,952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-1,182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1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0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-1,250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1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7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-1,333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-0,381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9716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-0,373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и 2017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Английский язык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754975"/>
              </p:ext>
            </p:extLst>
          </p:nvPr>
        </p:nvGraphicFramePr>
        <p:xfrm>
          <a:off x="107950" y="355600"/>
          <a:ext cx="8785226" cy="6298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1079611"/>
                <a:gridCol w="1030142"/>
                <a:gridCol w="1130098"/>
                <a:gridCol w="892712"/>
                <a:gridCol w="1268191"/>
                <a:gridCol w="1152161"/>
              </a:tblGrid>
              <a:tr h="167707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2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24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0,143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174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1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165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3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10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530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-0,053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-0,553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0,499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-0,098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-1,167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-0,301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-0,263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-0,455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-0,280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5236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60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70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-0,555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429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-0,879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86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-1,250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-1,250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24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974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и 2017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Немецкий язык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372036"/>
              </p:ext>
            </p:extLst>
          </p:nvPr>
        </p:nvGraphicFramePr>
        <p:xfrm>
          <a:off x="107950" y="355600"/>
          <a:ext cx="8785226" cy="6376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1079611"/>
                <a:gridCol w="1030142"/>
                <a:gridCol w="1130098"/>
                <a:gridCol w="892712"/>
                <a:gridCol w="1268191"/>
                <a:gridCol w="1152161"/>
              </a:tblGrid>
              <a:tr h="167669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2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18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8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9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97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9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-0,286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0,286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98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53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8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4926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8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968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ОГЭ-9 (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и 2017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годы)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Французский язык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552821"/>
              </p:ext>
            </p:extLst>
          </p:nvPr>
        </p:nvGraphicFramePr>
        <p:xfrm>
          <a:off x="107950" y="355600"/>
          <a:ext cx="8785226" cy="6314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311"/>
                <a:gridCol w="1079611"/>
                <a:gridCol w="1030142"/>
                <a:gridCol w="1130098"/>
                <a:gridCol w="892712"/>
                <a:gridCol w="1268191"/>
                <a:gridCol w="1152161"/>
              </a:tblGrid>
              <a:tr h="167668"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Муниципалитет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Объективность (рейтинг)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Динамика «О» 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Динамика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 201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2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(2018)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Re)2020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«О» (2017)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Рейтинг-Балл (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  <a:effectLst/>
                        </a:rPr>
                        <a:t>Re)</a:t>
                      </a: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20" marR="33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1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5431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6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96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0172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39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259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764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6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237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65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7120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188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968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ОГЭ-9 Рейтинг муниципалитетов - 2020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10396"/>
              </p:ext>
            </p:extLst>
          </p:nvPr>
        </p:nvGraphicFramePr>
        <p:xfrm>
          <a:off x="1968500" y="493713"/>
          <a:ext cx="5207000" cy="6351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2945"/>
                <a:gridCol w="2652258"/>
                <a:gridCol w="1051797"/>
              </a:tblGrid>
              <a:tr h="396770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  <a:tabLst>
                          <a:tab pos="920115" algn="l"/>
                        </a:tabLs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 в рейтинге</a:t>
                      </a:r>
                    </a:p>
                  </a:txBody>
                  <a:tcPr marL="49018" marR="490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Муниципалитет</a:t>
                      </a:r>
                    </a:p>
                  </a:txBody>
                  <a:tcPr marL="49018" marR="490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∑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49018" marR="490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65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ОГЭ-9 Рейтинг муниципалитетов (за 2 года)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678028"/>
              </p:ext>
            </p:extLst>
          </p:nvPr>
        </p:nvGraphicFramePr>
        <p:xfrm>
          <a:off x="107950" y="423863"/>
          <a:ext cx="8928100" cy="6349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2748"/>
                <a:gridCol w="2651911"/>
                <a:gridCol w="1051659"/>
                <a:gridCol w="1638253"/>
                <a:gridCol w="2083529"/>
              </a:tblGrid>
              <a:tr h="396674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  <a:tabLst>
                          <a:tab pos="920115" algn="l"/>
                        </a:tabLs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 в рейтинге</a:t>
                      </a:r>
                    </a:p>
                  </a:txBody>
                  <a:tcPr marL="49011" marR="4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Муниципалитет</a:t>
                      </a:r>
                    </a:p>
                  </a:txBody>
                  <a:tcPr marL="49011" marR="4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∑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49011" marR="4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∑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11" marR="4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∑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8+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∑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49011" marR="4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399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179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394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383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367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357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354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315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304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299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295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294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263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60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3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49011" marR="4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49011" marR="490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 txBox="1">
            <a:spLocks noChangeArrowheads="1"/>
          </p:cNvSpPr>
          <p:nvPr/>
        </p:nvSpPr>
        <p:spPr bwMode="auto">
          <a:xfrm>
            <a:off x="71438" y="752475"/>
            <a:ext cx="90011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7938" y="620713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1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Русский язык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4743450" y="620713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2462213" y="3644900"/>
            <a:ext cx="4572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Окружающий мир</a:t>
            </a:r>
            <a:endParaRPr lang="ru-RU" dirty="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7938" y="257175"/>
            <a:ext cx="91630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Никольский</a:t>
            </a:r>
          </a:p>
          <a:p>
            <a:pPr algn="ctr" eaLnBrk="1" hangingPunct="1">
              <a:defRPr/>
            </a:pP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Динамика результатов ВПР по учебным предметам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4 класс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268538" y="6548438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Разные дети!!!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965080"/>
              </p:ext>
            </p:extLst>
          </p:nvPr>
        </p:nvGraphicFramePr>
        <p:xfrm>
          <a:off x="0" y="901700"/>
          <a:ext cx="457993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29358"/>
              </p:ext>
            </p:extLst>
          </p:nvPr>
        </p:nvGraphicFramePr>
        <p:xfrm>
          <a:off x="4452424" y="920750"/>
          <a:ext cx="462013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791940"/>
              </p:ext>
            </p:extLst>
          </p:nvPr>
        </p:nvGraphicFramePr>
        <p:xfrm>
          <a:off x="2116138" y="3824288"/>
          <a:ext cx="4724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-222250" y="188913"/>
            <a:ext cx="93884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1600" b="1" u="sng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Никольский</a:t>
            </a:r>
            <a:endParaRPr lang="ru-RU" sz="1600" b="1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Подтверждение результатов ВПР</a:t>
            </a: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ru-RU" sz="2000" b="1" u="sng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468313" y="617538"/>
            <a:ext cx="21145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1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4 класс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3376613" y="676275"/>
            <a:ext cx="181768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5 класс</a:t>
            </a:r>
            <a:endParaRPr lang="ru-RU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6300788" y="617538"/>
            <a:ext cx="181768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/>
              <a:t>6</a:t>
            </a:r>
            <a:r>
              <a:rPr lang="ru-RU" dirty="0" smtClean="0"/>
              <a:t> класс</a:t>
            </a:r>
            <a:endParaRPr lang="ru-RU" dirty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1908175" y="3573463"/>
            <a:ext cx="181768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/>
              <a:t>7</a:t>
            </a:r>
            <a:r>
              <a:rPr lang="ru-RU" dirty="0" smtClean="0"/>
              <a:t> класс</a:t>
            </a:r>
            <a:endParaRPr lang="ru-RU" dirty="0"/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5148263" y="3573463"/>
            <a:ext cx="181768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/>
              <a:t>8</a:t>
            </a:r>
            <a:r>
              <a:rPr lang="ru-RU" dirty="0" smtClean="0"/>
              <a:t> класс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612225"/>
              </p:ext>
            </p:extLst>
          </p:nvPr>
        </p:nvGraphicFramePr>
        <p:xfrm>
          <a:off x="1" y="873919"/>
          <a:ext cx="30598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287202"/>
              </p:ext>
            </p:extLst>
          </p:nvPr>
        </p:nvGraphicFramePr>
        <p:xfrm>
          <a:off x="2915817" y="767556"/>
          <a:ext cx="30243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006993"/>
              </p:ext>
            </p:extLst>
          </p:nvPr>
        </p:nvGraphicFramePr>
        <p:xfrm>
          <a:off x="5782444" y="873919"/>
          <a:ext cx="336155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158103"/>
              </p:ext>
            </p:extLst>
          </p:nvPr>
        </p:nvGraphicFramePr>
        <p:xfrm>
          <a:off x="1" y="4080179"/>
          <a:ext cx="42839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149243"/>
              </p:ext>
            </p:extLst>
          </p:nvPr>
        </p:nvGraphicFramePr>
        <p:xfrm>
          <a:off x="4139953" y="3973816"/>
          <a:ext cx="48965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Подтверждение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результатов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ВПР-2020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289696"/>
              </p:ext>
            </p:extLst>
          </p:nvPr>
        </p:nvGraphicFramePr>
        <p:xfrm>
          <a:off x="2051050" y="423863"/>
          <a:ext cx="5834063" cy="6351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3263"/>
                <a:gridCol w="2652819"/>
                <a:gridCol w="1677981"/>
              </a:tblGrid>
              <a:tr h="396770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  <a:tabLst>
                          <a:tab pos="920115" algn="l"/>
                        </a:tabLs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 в рейтинге</a:t>
                      </a:r>
                    </a:p>
                  </a:txBody>
                  <a:tcPr marL="49028" marR="490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Муниципалитет</a:t>
                      </a:r>
                    </a:p>
                  </a:txBody>
                  <a:tcPr marL="49028" marR="490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подтверждения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28" marR="490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88,23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78,48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76,45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71,04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70,05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68,31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66,93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66,51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64,11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62,68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62,10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62,05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59,99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58,51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57,48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55,74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55,38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55,37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53,96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52,01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51,79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51,62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50,43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49,84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49,62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48,01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47,99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44,64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653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42,76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2520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49028" marR="49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2095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37,07</a:t>
                      </a:r>
                    </a:p>
                  </a:txBody>
                  <a:tcPr marL="9527" marR="952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0" y="4445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Объективность</a:t>
            </a:r>
            <a:r>
              <a:rPr lang="ru-RU" sz="2000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Сводный рейтинг-2020 (% объективности)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353110"/>
              </p:ext>
            </p:extLst>
          </p:nvPr>
        </p:nvGraphicFramePr>
        <p:xfrm>
          <a:off x="611188" y="423863"/>
          <a:ext cx="8353426" cy="6351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72"/>
                <a:gridCol w="2160369"/>
                <a:gridCol w="1152196"/>
                <a:gridCol w="1151320"/>
                <a:gridCol w="2017221"/>
                <a:gridCol w="864148"/>
              </a:tblGrid>
              <a:tr h="39677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tabLst>
                          <a:tab pos="920115" algn="l"/>
                        </a:tabLs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 в рейтинге</a:t>
                      </a:r>
                    </a:p>
                  </a:txBody>
                  <a:tcPr marL="49019" marR="49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Муниципалитет</a:t>
                      </a:r>
                    </a:p>
                  </a:txBody>
                  <a:tcPr marL="49019" marR="49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ОГЭ-9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19" marR="49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Медалисты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19" marR="49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Подтверждение ВПР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19" marR="49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19" marR="49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Лопатинский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85,3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55,7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Малосердобинский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55,3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Никольский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78,9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217,9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г.Пенза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66,9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87,7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212,2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Башмаковский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56,3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85,7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66,9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208,9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Сердобский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68,9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49,6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203,5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Мокшанский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66,2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202,6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г.Кузнецк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201,2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Белинский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Земетчинский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Колышлейский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70,6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63,2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62,7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191,4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г.Заречный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Вадинский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Пачелмский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51,6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183,2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Тамалинский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72,7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183,2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Городищенский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182,6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Бессоновский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41,3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172,3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Шемышейский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170,6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Пензенский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63,2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167,4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Неверкинский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166,5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Иссинский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88,2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155,7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Камешкирский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44,6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154,4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Наровчатский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66,7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68,3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Кузнецкий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56,7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53,3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Лунинский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66,7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152,6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Бековский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65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Сосновоборский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66,5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133,9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49019" marR="490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Нижнеломовский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27,3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47,1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55,4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129,8</a:t>
                      </a: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/>
          <p:cNvSpPr txBox="1">
            <a:spLocks noChangeArrowheads="1"/>
          </p:cNvSpPr>
          <p:nvPr/>
        </p:nvSpPr>
        <p:spPr bwMode="auto">
          <a:xfrm>
            <a:off x="0" y="260350"/>
            <a:ext cx="90360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u="sng">
                <a:solidFill>
                  <a:srgbClr val="000000"/>
                </a:solidFill>
              </a:rPr>
              <a:t>Общие выводы</a:t>
            </a:r>
          </a:p>
        </p:txBody>
      </p:sp>
      <p:sp>
        <p:nvSpPr>
          <p:cNvPr id="111619" name="Rectangle 6"/>
          <p:cNvSpPr txBox="1">
            <a:spLocks noChangeArrowheads="1"/>
          </p:cNvSpPr>
          <p:nvPr/>
        </p:nvSpPr>
        <p:spPr bwMode="auto">
          <a:xfrm>
            <a:off x="0" y="1052736"/>
            <a:ext cx="9144000" cy="32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ru-RU" altLang="ru-RU" sz="1600" b="0" dirty="0">
                <a:solidFill>
                  <a:srgbClr val="000000"/>
                </a:solidFill>
              </a:rPr>
              <a:t>	</a:t>
            </a:r>
          </a:p>
          <a:p>
            <a:pPr>
              <a:buClr>
                <a:srgbClr val="CC0000"/>
              </a:buClr>
              <a:buNone/>
            </a:pPr>
            <a:r>
              <a:rPr lang="ru-RU" altLang="ru-RU" sz="1600" b="0" dirty="0">
                <a:solidFill>
                  <a:srgbClr val="000000"/>
                </a:solidFill>
              </a:rPr>
              <a:t>	</a:t>
            </a:r>
            <a:r>
              <a:rPr lang="ru-RU" altLang="ru-RU" sz="1800" b="0" dirty="0">
                <a:solidFill>
                  <a:srgbClr val="000000"/>
                </a:solidFill>
              </a:rPr>
              <a:t>1. </a:t>
            </a:r>
            <a:r>
              <a:rPr lang="ru-RU" altLang="ru-RU" sz="1800" b="0" dirty="0">
                <a:solidFill>
                  <a:srgbClr val="00B050"/>
                </a:solidFill>
              </a:rPr>
              <a:t>Самые успешные </a:t>
            </a:r>
            <a:r>
              <a:rPr lang="ru-RU" altLang="ru-RU" sz="1800" b="0" dirty="0">
                <a:solidFill>
                  <a:srgbClr val="000000"/>
                </a:solidFill>
              </a:rPr>
              <a:t>в </a:t>
            </a:r>
            <a:r>
              <a:rPr lang="ru-RU" altLang="ru-RU" sz="1800" b="0" dirty="0" smtClean="0">
                <a:solidFill>
                  <a:srgbClr val="000000"/>
                </a:solidFill>
              </a:rPr>
              <a:t>Никольском районе </a:t>
            </a:r>
            <a:r>
              <a:rPr lang="ru-RU" sz="1800" b="0" dirty="0"/>
              <a:t>учебные предметы, показывающие стабильные результаты, при хорошем качестве, хорошая объективность, хорошее подтверждение годовых оценок – математика 4 класс, математика 5 класс, русский язык 5 класс, история 6 класс, немецкий язык 7 класс, математика 7 класс, история 7 класс, русский язык 7 класс, химия 8 класс, история 8 класс</a:t>
            </a:r>
            <a:r>
              <a:rPr lang="ru-RU" sz="1800" b="0" dirty="0" smtClean="0"/>
              <a:t>.</a:t>
            </a:r>
            <a:endParaRPr lang="ru-RU" altLang="ru-RU" sz="1800" b="0" dirty="0">
              <a:solidFill>
                <a:srgbClr val="000000"/>
              </a:solidFill>
            </a:endParaRPr>
          </a:p>
          <a:p>
            <a:pPr>
              <a:buClr>
                <a:srgbClr val="CC0000"/>
              </a:buClr>
              <a:buNone/>
            </a:pPr>
            <a:r>
              <a:rPr lang="ru-RU" altLang="ru-RU" sz="1800" b="0" dirty="0">
                <a:solidFill>
                  <a:srgbClr val="000000"/>
                </a:solidFill>
              </a:rPr>
              <a:t>	</a:t>
            </a:r>
            <a:endParaRPr lang="ru-RU" altLang="ru-RU" sz="1800" b="0" dirty="0" smtClean="0">
              <a:solidFill>
                <a:srgbClr val="000000"/>
              </a:solidFill>
            </a:endParaRPr>
          </a:p>
          <a:p>
            <a:pPr>
              <a:buClr>
                <a:srgbClr val="CC0000"/>
              </a:buClr>
              <a:buNone/>
            </a:pPr>
            <a:r>
              <a:rPr lang="ru-RU" altLang="ru-RU" sz="1800" b="0" dirty="0">
                <a:solidFill>
                  <a:srgbClr val="000000"/>
                </a:solidFill>
              </a:rPr>
              <a:t>	</a:t>
            </a:r>
            <a:r>
              <a:rPr lang="ru-RU" altLang="ru-RU" sz="1800" b="0" dirty="0" smtClean="0">
                <a:solidFill>
                  <a:srgbClr val="000000"/>
                </a:solidFill>
              </a:rPr>
              <a:t>2</a:t>
            </a:r>
            <a:r>
              <a:rPr lang="ru-RU" altLang="ru-RU" sz="1800" b="0" dirty="0">
                <a:solidFill>
                  <a:srgbClr val="000000"/>
                </a:solidFill>
              </a:rPr>
              <a:t>. </a:t>
            </a:r>
            <a:r>
              <a:rPr lang="ru-RU" altLang="ru-RU" sz="1800" b="0" dirty="0">
                <a:solidFill>
                  <a:srgbClr val="FF0000"/>
                </a:solidFill>
              </a:rPr>
              <a:t>Самые слабые </a:t>
            </a:r>
            <a:r>
              <a:rPr lang="ru-RU" altLang="ru-RU" sz="1800" b="0" dirty="0">
                <a:solidFill>
                  <a:srgbClr val="000000"/>
                </a:solidFill>
              </a:rPr>
              <a:t>в </a:t>
            </a:r>
            <a:r>
              <a:rPr lang="ru-RU" altLang="ru-RU" sz="1800" b="0" dirty="0" smtClean="0">
                <a:solidFill>
                  <a:srgbClr val="000000"/>
                </a:solidFill>
              </a:rPr>
              <a:t>Никольском районе </a:t>
            </a:r>
            <a:r>
              <a:rPr lang="ru-RU" sz="1600" b="0" dirty="0"/>
              <a:t>учебные предметы, требующие серьезной доработки по качеству и объективности – окружающий мир 4 класс, биология 5 класс, биология 6 класс, география 7 класс, общество 7 класс, география 8 класс</a:t>
            </a:r>
            <a:r>
              <a:rPr lang="ru-RU" sz="1600" b="0" dirty="0" smtClean="0"/>
              <a:t>.</a:t>
            </a:r>
            <a:endParaRPr lang="ru-RU" altLang="ru-RU" sz="16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 txBox="1">
            <a:spLocks noChangeArrowheads="1"/>
          </p:cNvSpPr>
          <p:nvPr/>
        </p:nvSpPr>
        <p:spPr bwMode="auto">
          <a:xfrm>
            <a:off x="0" y="260350"/>
            <a:ext cx="90360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u="sng">
                <a:solidFill>
                  <a:srgbClr val="000000"/>
                </a:solidFill>
              </a:rPr>
              <a:t>Общие рекомендации</a:t>
            </a:r>
          </a:p>
        </p:txBody>
      </p:sp>
      <p:sp>
        <p:nvSpPr>
          <p:cNvPr id="113667" name="Rectangle 6"/>
          <p:cNvSpPr txBox="1">
            <a:spLocks noChangeArrowheads="1"/>
          </p:cNvSpPr>
          <p:nvPr/>
        </p:nvSpPr>
        <p:spPr bwMode="auto">
          <a:xfrm>
            <a:off x="34925" y="981075"/>
            <a:ext cx="91440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ru-RU" altLang="ru-RU" sz="1600" dirty="0">
                <a:solidFill>
                  <a:srgbClr val="000000"/>
                </a:solidFill>
              </a:rPr>
              <a:t>	</a:t>
            </a:r>
            <a:r>
              <a:rPr lang="ru-RU" altLang="ru-RU" sz="1600" b="0" dirty="0">
                <a:solidFill>
                  <a:srgbClr val="000000"/>
                </a:solidFill>
              </a:rPr>
              <a:t>1. Предусмотреть в плане работы муниципалитета </a:t>
            </a:r>
            <a:r>
              <a:rPr lang="ru-RU" altLang="ru-RU" sz="1600" dirty="0">
                <a:solidFill>
                  <a:srgbClr val="00B050"/>
                </a:solidFill>
              </a:rPr>
              <a:t>круглые столы, совещания, вебинары, районные методические семинар</a:t>
            </a:r>
            <a:r>
              <a:rPr lang="ru-RU" altLang="ru-RU" sz="1600" b="0" dirty="0">
                <a:solidFill>
                  <a:srgbClr val="000000"/>
                </a:solidFill>
              </a:rPr>
              <a:t>ы по обмену опытом по вопросам повышения объективности проведения и проверки работ ВПР, системе оценивания обучающихся при текущем, промежуточном и итоговом контроле.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ru-RU" altLang="ru-RU" sz="1600" b="0" dirty="0">
                <a:solidFill>
                  <a:srgbClr val="000000"/>
                </a:solidFill>
              </a:rPr>
              <a:t>	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ru-RU" altLang="ru-RU" sz="1600" b="0" dirty="0">
                <a:solidFill>
                  <a:srgbClr val="000000"/>
                </a:solidFill>
              </a:rPr>
              <a:t>	2. Во всех школах провести </a:t>
            </a:r>
            <a:r>
              <a:rPr lang="ru-RU" altLang="ru-RU" sz="1600" dirty="0">
                <a:solidFill>
                  <a:srgbClr val="00B050"/>
                </a:solidFill>
              </a:rPr>
              <a:t>педагогические советы, индивидуальные консультации с учителями - предметниками</a:t>
            </a:r>
            <a:r>
              <a:rPr lang="ru-RU" altLang="ru-RU" sz="1600" b="0" dirty="0">
                <a:solidFill>
                  <a:srgbClr val="000000"/>
                </a:solidFill>
              </a:rPr>
              <a:t> по методике проверки работ ВПР, необходимости обеспечения объективности результатов работ, объективности выставления оценок, преемственности уровней начального и основного общего образования.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ru-RU" altLang="ru-RU" sz="1600" b="0" dirty="0">
                <a:solidFill>
                  <a:srgbClr val="000000"/>
                </a:solidFill>
              </a:rPr>
              <a:t>	</a:t>
            </a:r>
          </a:p>
          <a:p>
            <a:pPr>
              <a:buClr>
                <a:srgbClr val="CC0000"/>
              </a:buClr>
              <a:buNone/>
            </a:pPr>
            <a:r>
              <a:rPr lang="ru-RU" altLang="ru-RU" sz="1600" dirty="0">
                <a:solidFill>
                  <a:srgbClr val="000000"/>
                </a:solidFill>
              </a:rPr>
              <a:t>	</a:t>
            </a:r>
            <a:r>
              <a:rPr lang="ru-RU" altLang="ru-RU" sz="1600" b="0" dirty="0">
                <a:solidFill>
                  <a:srgbClr val="000000"/>
                </a:solidFill>
              </a:rPr>
              <a:t>3. Определить </a:t>
            </a:r>
            <a:r>
              <a:rPr lang="ru-RU" altLang="ru-RU" sz="1600" dirty="0">
                <a:solidFill>
                  <a:srgbClr val="00B050"/>
                </a:solidFill>
              </a:rPr>
              <a:t>главную цель муниципалитета и школ </a:t>
            </a:r>
            <a:r>
              <a:rPr lang="ru-RU" altLang="ru-RU" sz="1600" b="0" dirty="0">
                <a:solidFill>
                  <a:srgbClr val="000000"/>
                </a:solidFill>
              </a:rPr>
              <a:t>- </a:t>
            </a:r>
            <a:r>
              <a:rPr lang="ru-RU" sz="1600" b="0" dirty="0" smtClean="0"/>
              <a:t>повышение </a:t>
            </a:r>
            <a:r>
              <a:rPr lang="ru-RU" sz="1600" b="0" dirty="0"/>
              <a:t>качества знаний обучающихся, повышение процента подтверждения годовых отметок, с соблюдением объективности проведения ВПР, а значит улучшения прочности знаний обучающихся через отработку их дефицитов</a:t>
            </a:r>
            <a:r>
              <a:rPr lang="ru-RU" altLang="ru-RU" sz="1600" b="0" dirty="0" smtClean="0">
                <a:solidFill>
                  <a:srgbClr val="000000"/>
                </a:solidFill>
              </a:rPr>
              <a:t>.</a:t>
            </a:r>
            <a:r>
              <a:rPr lang="ru-RU" altLang="ru-RU" sz="1600" b="0" dirty="0">
                <a:solidFill>
                  <a:srgbClr val="000000"/>
                </a:solidFill>
              </a:rPr>
              <a:t>	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endParaRPr lang="ru-RU" altLang="ru-RU" sz="1600" b="0" dirty="0">
              <a:solidFill>
                <a:srgbClr val="000000"/>
              </a:solidFill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ru-RU" altLang="ru-RU" sz="1600" b="0" dirty="0">
                <a:solidFill>
                  <a:srgbClr val="000000"/>
                </a:solidFill>
              </a:rPr>
              <a:t>	4. Учителям – предметникам по дисциплинам с наиболее низкими, нестабильными и (или) необъективные результатами предусмотреть в планах индивидуального роста </a:t>
            </a:r>
            <a:r>
              <a:rPr lang="ru-RU" altLang="ru-RU" sz="1600" dirty="0">
                <a:solidFill>
                  <a:srgbClr val="00B050"/>
                </a:solidFill>
              </a:rPr>
              <a:t>повышение квалификации </a:t>
            </a:r>
            <a:r>
              <a:rPr lang="ru-RU" altLang="ru-RU" sz="1600" b="0" dirty="0">
                <a:solidFill>
                  <a:srgbClr val="000000"/>
                </a:solidFill>
              </a:rPr>
              <a:t>по вопросам методики преподавания предмета, объективности проведения и проверки работ, с целью устранения образовательных «дефицитов» обучающихся.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6"/>
          <p:cNvSpPr txBox="1">
            <a:spLocks noChangeArrowheads="1"/>
          </p:cNvSpPr>
          <p:nvPr/>
        </p:nvSpPr>
        <p:spPr bwMode="auto">
          <a:xfrm>
            <a:off x="107950" y="3068638"/>
            <a:ext cx="90360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200" u="sng">
                <a:solidFill>
                  <a:srgbClr val="3333FF"/>
                </a:solidFill>
              </a:rPr>
              <a:t>СПАСИБО ЗА ВНИМАНИЕ!</a:t>
            </a:r>
            <a:endParaRPr lang="ru-RU" altLang="ru-RU" sz="4200" b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 txBox="1">
            <a:spLocks noChangeArrowheads="1"/>
          </p:cNvSpPr>
          <p:nvPr/>
        </p:nvSpPr>
        <p:spPr bwMode="auto">
          <a:xfrm>
            <a:off x="63500" y="614363"/>
            <a:ext cx="90011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0" y="601663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1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Русский язык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4602163" y="633413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161925" y="3578225"/>
            <a:ext cx="4572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4591050" y="3659188"/>
            <a:ext cx="4572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Биология</a:t>
            </a:r>
            <a:endParaRPr lang="ru-RU" dirty="0"/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2268538" y="6597650"/>
            <a:ext cx="4572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Разные дети!!!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63500" y="257175"/>
            <a:ext cx="91074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Никольский</a:t>
            </a:r>
          </a:p>
          <a:p>
            <a:pPr algn="ctr" eaLnBrk="1" hangingPunct="1">
              <a:defRPr/>
            </a:pP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Динамика </a:t>
            </a: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результатов</a:t>
            </a: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ВПР по учебным предметам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5 класс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153186"/>
              </p:ext>
            </p:extLst>
          </p:nvPr>
        </p:nvGraphicFramePr>
        <p:xfrm>
          <a:off x="-46038" y="794054"/>
          <a:ext cx="45386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475162"/>
              </p:ext>
            </p:extLst>
          </p:nvPr>
        </p:nvGraphicFramePr>
        <p:xfrm>
          <a:off x="4393407" y="850787"/>
          <a:ext cx="46712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692843"/>
              </p:ext>
            </p:extLst>
          </p:nvPr>
        </p:nvGraphicFramePr>
        <p:xfrm>
          <a:off x="0" y="3959225"/>
          <a:ext cx="44926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943165"/>
              </p:ext>
            </p:extLst>
          </p:nvPr>
        </p:nvGraphicFramePr>
        <p:xfrm>
          <a:off x="4340225" y="3878263"/>
          <a:ext cx="4724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 txBox="1">
            <a:spLocks noChangeArrowheads="1"/>
          </p:cNvSpPr>
          <p:nvPr/>
        </p:nvSpPr>
        <p:spPr bwMode="auto">
          <a:xfrm>
            <a:off x="350635" y="477679"/>
            <a:ext cx="90011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7938" y="549275"/>
            <a:ext cx="29083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1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Русский язык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3694113" y="552450"/>
            <a:ext cx="209708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6273800" y="561975"/>
            <a:ext cx="23145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341313" y="3613150"/>
            <a:ext cx="22415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Биология</a:t>
            </a:r>
            <a:endParaRPr lang="ru-RU" dirty="0"/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2268538" y="6597650"/>
            <a:ext cx="4572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Разные дети!!!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71438" y="257175"/>
            <a:ext cx="90995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Никольский</a:t>
            </a:r>
          </a:p>
          <a:p>
            <a:pPr algn="ctr" eaLnBrk="1" hangingPunct="1">
              <a:defRPr/>
            </a:pP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Динамика </a:t>
            </a: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результатов</a:t>
            </a: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ВПР по учебным предметам 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6 класс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3694113" y="3597275"/>
            <a:ext cx="209708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География</a:t>
            </a:r>
            <a:endParaRPr lang="ru-RU" dirty="0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6456363" y="3559175"/>
            <a:ext cx="23145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Обществознание</a:t>
            </a:r>
            <a:endParaRPr lang="ru-RU" dirty="0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770257"/>
              </p:ext>
            </p:extLst>
          </p:nvPr>
        </p:nvGraphicFramePr>
        <p:xfrm>
          <a:off x="0" y="770572"/>
          <a:ext cx="32115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609523"/>
              </p:ext>
            </p:extLst>
          </p:nvPr>
        </p:nvGraphicFramePr>
        <p:xfrm>
          <a:off x="3059832" y="790952"/>
          <a:ext cx="30243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098514"/>
              </p:ext>
            </p:extLst>
          </p:nvPr>
        </p:nvGraphicFramePr>
        <p:xfrm>
          <a:off x="6016341" y="803275"/>
          <a:ext cx="30201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015693"/>
              </p:ext>
            </p:extLst>
          </p:nvPr>
        </p:nvGraphicFramePr>
        <p:xfrm>
          <a:off x="0" y="3854450"/>
          <a:ext cx="30598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040477"/>
              </p:ext>
            </p:extLst>
          </p:nvPr>
        </p:nvGraphicFramePr>
        <p:xfrm>
          <a:off x="2924176" y="3826886"/>
          <a:ext cx="309216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892676"/>
              </p:ext>
            </p:extLst>
          </p:nvPr>
        </p:nvGraphicFramePr>
        <p:xfrm>
          <a:off x="5844172" y="3814563"/>
          <a:ext cx="319232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 txBox="1">
            <a:spLocks noChangeArrowheads="1"/>
          </p:cNvSpPr>
          <p:nvPr/>
        </p:nvSpPr>
        <p:spPr bwMode="auto">
          <a:xfrm>
            <a:off x="71438" y="477838"/>
            <a:ext cx="90011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71438" y="257175"/>
            <a:ext cx="90995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Никольский</a:t>
            </a:r>
          </a:p>
          <a:p>
            <a:pPr algn="ctr" eaLnBrk="1" hangingPunct="1">
              <a:defRPr/>
            </a:pP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Динамика </a:t>
            </a: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результатов</a:t>
            </a:r>
            <a:r>
              <a:rPr lang="ru-RU" sz="2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ВПР по учебным предметам 7</a:t>
            </a:r>
            <a:r>
              <a:rPr lang="ru-RU" sz="2000" b="1" u="sng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класс</a:t>
            </a:r>
          </a:p>
        </p:txBody>
      </p:sp>
      <p:sp>
        <p:nvSpPr>
          <p:cNvPr id="38916" name="Rectangle 6"/>
          <p:cNvSpPr txBox="1">
            <a:spLocks noChangeArrowheads="1"/>
          </p:cNvSpPr>
          <p:nvPr/>
        </p:nvSpPr>
        <p:spPr bwMode="auto">
          <a:xfrm>
            <a:off x="71438" y="752475"/>
            <a:ext cx="90011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71438" y="752475"/>
            <a:ext cx="21971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21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Русский язык</a:t>
            </a: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2554288" y="738188"/>
            <a:ext cx="209708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4741863" y="752475"/>
            <a:ext cx="23145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824663" y="755650"/>
            <a:ext cx="22415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Биология</a:t>
            </a:r>
            <a:endParaRPr lang="ru-RU" dirty="0"/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 bwMode="auto">
          <a:xfrm>
            <a:off x="2268538" y="6597650"/>
            <a:ext cx="4572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Разные дети!!!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Rectangle 6"/>
          <p:cNvSpPr txBox="1">
            <a:spLocks noChangeArrowheads="1"/>
          </p:cNvSpPr>
          <p:nvPr/>
        </p:nvSpPr>
        <p:spPr bwMode="auto">
          <a:xfrm>
            <a:off x="0" y="3716338"/>
            <a:ext cx="209708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География</a:t>
            </a:r>
            <a:endParaRPr lang="ru-RU" dirty="0"/>
          </a:p>
        </p:txBody>
      </p:sp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2305050" y="3716338"/>
            <a:ext cx="231457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Обществознание</a:t>
            </a:r>
            <a:endParaRPr lang="ru-RU" dirty="0"/>
          </a:p>
        </p:txBody>
      </p:sp>
      <p:sp>
        <p:nvSpPr>
          <p:cNvPr id="24" name="Rectangle 6"/>
          <p:cNvSpPr txBox="1">
            <a:spLocks noChangeArrowheads="1"/>
          </p:cNvSpPr>
          <p:nvPr/>
        </p:nvSpPr>
        <p:spPr bwMode="auto">
          <a:xfrm>
            <a:off x="4827587" y="3692525"/>
            <a:ext cx="231457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Английский язык</a:t>
            </a:r>
            <a:endParaRPr lang="ru-RU" dirty="0"/>
          </a:p>
        </p:txBody>
      </p:sp>
      <p:sp>
        <p:nvSpPr>
          <p:cNvPr id="25" name="Rectangle 6"/>
          <p:cNvSpPr txBox="1">
            <a:spLocks noChangeArrowheads="1"/>
          </p:cNvSpPr>
          <p:nvPr/>
        </p:nvSpPr>
        <p:spPr bwMode="auto">
          <a:xfrm>
            <a:off x="6869113" y="3714750"/>
            <a:ext cx="23145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ru-RU"/>
            </a:defPPr>
            <a:lvl1pPr algn="ctr">
              <a:defRPr sz="2100" ker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dirty="0" smtClean="0"/>
              <a:t>Физика</a:t>
            </a:r>
            <a:endParaRPr lang="ru-RU" dirty="0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117094"/>
              </p:ext>
            </p:extLst>
          </p:nvPr>
        </p:nvGraphicFramePr>
        <p:xfrm>
          <a:off x="0" y="1020763"/>
          <a:ext cx="23463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765673"/>
              </p:ext>
            </p:extLst>
          </p:nvPr>
        </p:nvGraphicFramePr>
        <p:xfrm>
          <a:off x="2209800" y="1030288"/>
          <a:ext cx="24098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528000"/>
              </p:ext>
            </p:extLst>
          </p:nvPr>
        </p:nvGraphicFramePr>
        <p:xfrm>
          <a:off x="4443413" y="1008062"/>
          <a:ext cx="23971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402976"/>
              </p:ext>
            </p:extLst>
          </p:nvPr>
        </p:nvGraphicFramePr>
        <p:xfrm>
          <a:off x="6710587" y="1016000"/>
          <a:ext cx="2376264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059165"/>
              </p:ext>
            </p:extLst>
          </p:nvPr>
        </p:nvGraphicFramePr>
        <p:xfrm>
          <a:off x="-15874" y="3918673"/>
          <a:ext cx="2284412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478738"/>
              </p:ext>
            </p:extLst>
          </p:nvPr>
        </p:nvGraphicFramePr>
        <p:xfrm>
          <a:off x="2170902" y="3940032"/>
          <a:ext cx="2387600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25584"/>
              </p:ext>
            </p:extLst>
          </p:nvPr>
        </p:nvGraphicFramePr>
        <p:xfrm>
          <a:off x="4361657" y="3962401"/>
          <a:ext cx="2460625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862785"/>
              </p:ext>
            </p:extLst>
          </p:nvPr>
        </p:nvGraphicFramePr>
        <p:xfrm>
          <a:off x="6700778" y="4042569"/>
          <a:ext cx="2365435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7596</TotalTime>
  <Words>7552</Words>
  <Application>Microsoft Office PowerPoint</Application>
  <PresentationFormat>Экран (4:3)</PresentationFormat>
  <Paragraphs>4320</Paragraphs>
  <Slides>65</Slides>
  <Notes>39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0" baseType="lpstr">
      <vt:lpstr>Профиль</vt:lpstr>
      <vt:lpstr>2_Профиль</vt:lpstr>
      <vt:lpstr>Office Theme</vt:lpstr>
      <vt:lpstr>1_Профиль</vt:lpstr>
      <vt:lpstr>Диаграмма</vt:lpstr>
      <vt:lpstr>     Никольский район  Результаты  процедур оценки качества общего образования в 2020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 общеобразовательных предметов (%)</vt:lpstr>
      <vt:lpstr>Средний тестовый балл по общеобразовательным предметам</vt:lpstr>
      <vt:lpstr>Динамика результатов по обязательным предметам (средний балл)</vt:lpstr>
      <vt:lpstr>Динамика результатов по обязательным предметам  (% не преодолевших порог)</vt:lpstr>
      <vt:lpstr>Динамика результатов по обязательным предметам  (% высокобалльных работ)</vt:lpstr>
      <vt:lpstr>Никольский –  Диагностические работы 2020</vt:lpstr>
      <vt:lpstr>Процент участников, показавших удовлетворительный результат по учебным предметам ДР</vt:lpstr>
      <vt:lpstr>Никольский –  Диагностические работы 2020</vt:lpstr>
      <vt:lpstr>Результаты независимых оценочных процедур, 2019 г.</vt:lpstr>
      <vt:lpstr>Презентация PowerPoint</vt:lpstr>
      <vt:lpstr>Независимая оценка качества образования в школах  с необъективными результатами ВПР, 2019 г.</vt:lpstr>
      <vt:lpstr>Независимая оценка качества образования в школах  с необъективными результатами ВПР, 2019 г.  МБОУ СОШ им. П.А. Столыпина Основные выводы:</vt:lpstr>
      <vt:lpstr>Независимая оценка качества образования в школах  с необъективными результатами ВПР, 2019 г.  МБОУ СОШ им. П.А. Столыпина  Типичные затруднения обучающихся:</vt:lpstr>
      <vt:lpstr>Независимая оценка качества образования в школах  с необъективными результатами ВПР, 2019 г.</vt:lpstr>
      <vt:lpstr>Независимая оценка качества образования в школах  с необъективными результатами ВПР, 2019 г.  МБОУ СОШ им. П.А. Столыпина  Основные выводы:</vt:lpstr>
      <vt:lpstr>Независимая оценка качества образования в школах  с необъективными результатами ВПР, 2019 г.  МБОУ СОШ им. П.А. Столыпина Типичные затруднения обучающихся:</vt:lpstr>
      <vt:lpstr>Независимая оценка качества образования в школах  с необъективными результатами ВПР, 2019 г.</vt:lpstr>
      <vt:lpstr>Независимая оценка качества образования в школах  с необъективными результатами ВПР, 2019 г.  МБОУ СОШ №1 им. Б.А. Прозорова Основные выводы:</vt:lpstr>
      <vt:lpstr>Независимая оценка качества образования в школах  с необъективными результатами ВПР, 2019 г.  МБОУ СОШ №1 им. Б.А. Прозорова Типичные затруднения обучающихся:</vt:lpstr>
      <vt:lpstr>Независимая оценка качества образования в школах  с необъективными результатами ВПР, 2019 г.</vt:lpstr>
      <vt:lpstr>Независимая оценка качества образования в школах  с необъективными результатами ВПР, 2019 г.  МБОУ СОШ №1 им. Б.А. Прозорова Основные выводы:</vt:lpstr>
      <vt:lpstr>Независимая оценка качества образования в школах  с необъективными результатами ВПР, 2019 г.  МБОУ СОШ №1 им. Б.А. Прозорова Типичные затруднения обучающихся:</vt:lpstr>
      <vt:lpstr>Независимая оценка качества образования в школах  с необъективными результатами ВПР, 2019 г.</vt:lpstr>
      <vt:lpstr>Независимая оценка качества образования в школах  с необъективными результатами ВПР, 2019 г.  Филиал МБОУ СОШ №1 им. Б.А. Прозорова г. Никольска в с. Маис  Основные выводы:</vt:lpstr>
      <vt:lpstr>Независимая оценка качества образования в школах  с необъективными результатами ВПР, 2019 г.  Филиал МБОУ СОШ №1 им. Б.А. Прозорова г. Никольска в с. Маис  Типичные затруднения обучающихся:</vt:lpstr>
      <vt:lpstr>Независимая оценка качества образования в школах  с необъективными результатами ВПР, 2019 г.</vt:lpstr>
      <vt:lpstr>Независимая оценка качества образования в школах  с необъективными результатами ВПР, 2019 г.  Филиал МБОУ СОШ №1 им. Б.А. Прозорова г. Никольска в с.Маис  Основные выводы:</vt:lpstr>
      <vt:lpstr>Независимая оценка качества образования в школах  с необъективными результатами ВПР, 2019 г.  Филиал МБОУ СОШ №1 им. Б.А. Прозорова г. Никольска в с. Маис  Типичные затруднения обучающихся: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PGTA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Moshechkov V.V.</dc:creator>
  <cp:lastModifiedBy>Пользователь Windows</cp:lastModifiedBy>
  <cp:revision>635</cp:revision>
  <cp:lastPrinted>2020-12-11T13:40:38Z</cp:lastPrinted>
  <dcterms:created xsi:type="dcterms:W3CDTF">2005-12-28T07:24:28Z</dcterms:created>
  <dcterms:modified xsi:type="dcterms:W3CDTF">2021-04-17T06:56:45Z</dcterms:modified>
</cp:coreProperties>
</file>